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4"/>
    <p:sldMasterId id="2147484021" r:id="rId5"/>
    <p:sldMasterId id="2147484042" r:id="rId6"/>
  </p:sldMasterIdLst>
  <p:notesMasterIdLst>
    <p:notesMasterId r:id="rId27"/>
  </p:notesMasterIdLst>
  <p:handoutMasterIdLst>
    <p:handoutMasterId r:id="rId28"/>
  </p:handoutMasterIdLst>
  <p:sldIdLst>
    <p:sldId id="749" r:id="rId7"/>
    <p:sldId id="2147375354" r:id="rId8"/>
    <p:sldId id="2147375337" r:id="rId9"/>
    <p:sldId id="2145705362" r:id="rId10"/>
    <p:sldId id="2147375338" r:id="rId11"/>
    <p:sldId id="2147375355" r:id="rId12"/>
    <p:sldId id="2147375360" r:id="rId13"/>
    <p:sldId id="2147375361" r:id="rId14"/>
    <p:sldId id="2147375372" r:id="rId15"/>
    <p:sldId id="2147375370" r:id="rId16"/>
    <p:sldId id="2147375371" r:id="rId17"/>
    <p:sldId id="2147375369" r:id="rId18"/>
    <p:sldId id="2147375374" r:id="rId19"/>
    <p:sldId id="2147375373" r:id="rId20"/>
    <p:sldId id="2147375335" r:id="rId21"/>
    <p:sldId id="2147375303" r:id="rId22"/>
    <p:sldId id="2147375339" r:id="rId23"/>
    <p:sldId id="2147375351" r:id="rId24"/>
    <p:sldId id="2147375352" r:id="rId25"/>
    <p:sldId id="2145705363" r:id="rId26"/>
  </p:sldIdLst>
  <p:sldSz cx="9906000" cy="6858000" type="A4"/>
  <p:notesSz cx="10234613" cy="7099300"/>
  <p:defaultTextStyle>
    <a:defPPr>
      <a:defRPr lang="en-NZ"/>
    </a:defPPr>
    <a:lvl1pPr algn="l" defTabSz="536433" rtl="0" eaLnBrk="0" fontAlgn="base" hangingPunct="0">
      <a:spcBef>
        <a:spcPct val="0"/>
      </a:spcBef>
      <a:spcAft>
        <a:spcPct val="0"/>
      </a:spcAft>
      <a:defRPr sz="2816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536433" algn="l" defTabSz="536433" rtl="0" eaLnBrk="0" fontAlgn="base" hangingPunct="0">
      <a:spcBef>
        <a:spcPct val="0"/>
      </a:spcBef>
      <a:spcAft>
        <a:spcPct val="0"/>
      </a:spcAft>
      <a:defRPr sz="2816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1072866" algn="l" defTabSz="536433" rtl="0" eaLnBrk="0" fontAlgn="base" hangingPunct="0">
      <a:spcBef>
        <a:spcPct val="0"/>
      </a:spcBef>
      <a:spcAft>
        <a:spcPct val="0"/>
      </a:spcAft>
      <a:defRPr sz="2816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609298" algn="l" defTabSz="536433" rtl="0" eaLnBrk="0" fontAlgn="base" hangingPunct="0">
      <a:spcBef>
        <a:spcPct val="0"/>
      </a:spcBef>
      <a:spcAft>
        <a:spcPct val="0"/>
      </a:spcAft>
      <a:defRPr sz="2816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2145731" algn="l" defTabSz="536433" rtl="0" eaLnBrk="0" fontAlgn="base" hangingPunct="0">
      <a:spcBef>
        <a:spcPct val="0"/>
      </a:spcBef>
      <a:spcAft>
        <a:spcPct val="0"/>
      </a:spcAft>
      <a:defRPr sz="2816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682164" algn="l" defTabSz="1072866" rtl="0" eaLnBrk="1" latinLnBrk="0" hangingPunct="1">
      <a:defRPr sz="2816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3218597" algn="l" defTabSz="1072866" rtl="0" eaLnBrk="1" latinLnBrk="0" hangingPunct="1">
      <a:defRPr sz="2816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755029" algn="l" defTabSz="1072866" rtl="0" eaLnBrk="1" latinLnBrk="0" hangingPunct="1">
      <a:defRPr sz="2816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4291462" algn="l" defTabSz="1072866" rtl="0" eaLnBrk="1" latinLnBrk="0" hangingPunct="1">
      <a:defRPr sz="2816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Adcock" initials="E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D"/>
    <a:srgbClr val="FFFFFF"/>
    <a:srgbClr val="06523D"/>
    <a:srgbClr val="00263E"/>
    <a:srgbClr val="8ABFA3"/>
    <a:srgbClr val="89A84F"/>
    <a:srgbClr val="F5EDE3"/>
    <a:srgbClr val="F0B323"/>
    <a:srgbClr val="FCFBF8"/>
    <a:srgbClr val="D69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F1FE1-548D-4F8B-BE61-64FC91FCFEFA}" v="3" dt="2025-11-05T03:11:41.68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47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ri Anderson" userId="57e3572d-b80a-48f5-a481-d115f87a80f4" providerId="ADAL" clId="{53586EBA-7594-4FFB-9F6B-54030DAC886A}"/>
    <pc:docChg chg="custSel modSld">
      <pc:chgData name="Terri Anderson" userId="57e3572d-b80a-48f5-a481-d115f87a80f4" providerId="ADAL" clId="{53586EBA-7594-4FFB-9F6B-54030DAC886A}" dt="2025-11-05T03:11:56.790" v="55" actId="478"/>
      <pc:docMkLst>
        <pc:docMk/>
      </pc:docMkLst>
      <pc:sldChg chg="addSp delSp modSp mod">
        <pc:chgData name="Terri Anderson" userId="57e3572d-b80a-48f5-a481-d115f87a80f4" providerId="ADAL" clId="{53586EBA-7594-4FFB-9F6B-54030DAC886A}" dt="2025-11-05T03:11:46.852" v="52" actId="21"/>
        <pc:sldMkLst>
          <pc:docMk/>
          <pc:sldMk cId="3946799455" sldId="2147375303"/>
        </pc:sldMkLst>
        <pc:spChg chg="add del mod">
          <ac:chgData name="Terri Anderson" userId="57e3572d-b80a-48f5-a481-d115f87a80f4" providerId="ADAL" clId="{53586EBA-7594-4FFB-9F6B-54030DAC886A}" dt="2025-11-05T03:11:46.852" v="52" actId="21"/>
          <ac:spMkLst>
            <pc:docMk/>
            <pc:sldMk cId="3946799455" sldId="2147375303"/>
            <ac:spMk id="2" creationId="{646F010C-15D0-C861-BDE3-9D198C08729F}"/>
          </ac:spMkLst>
        </pc:spChg>
      </pc:sldChg>
      <pc:sldChg chg="addSp delSp modSp mod">
        <pc:chgData name="Terri Anderson" userId="57e3572d-b80a-48f5-a481-d115f87a80f4" providerId="ADAL" clId="{53586EBA-7594-4FFB-9F6B-54030DAC886A}" dt="2025-11-05T03:11:56.790" v="55" actId="478"/>
        <pc:sldMkLst>
          <pc:docMk/>
          <pc:sldMk cId="4145779584" sldId="2147375351"/>
        </pc:sldMkLst>
        <pc:spChg chg="add del mod">
          <ac:chgData name="Terri Anderson" userId="57e3572d-b80a-48f5-a481-d115f87a80f4" providerId="ADAL" clId="{53586EBA-7594-4FFB-9F6B-54030DAC886A}" dt="2025-11-05T03:11:56.790" v="55" actId="478"/>
          <ac:spMkLst>
            <pc:docMk/>
            <pc:sldMk cId="4145779584" sldId="2147375351"/>
            <ac:spMk id="3" creationId="{C074502D-CF23-C0FD-FF63-939D0EB9B982}"/>
          </ac:spMkLst>
        </pc:spChg>
      </pc:sldChg>
      <pc:sldChg chg="addSp delSp modSp mod">
        <pc:chgData name="Terri Anderson" userId="57e3572d-b80a-48f5-a481-d115f87a80f4" providerId="ADAL" clId="{53586EBA-7594-4FFB-9F6B-54030DAC886A}" dt="2025-11-05T03:11:51.007" v="53" actId="478"/>
        <pc:sldMkLst>
          <pc:docMk/>
          <pc:sldMk cId="1983106997" sldId="2147375352"/>
        </pc:sldMkLst>
        <pc:spChg chg="add del mod">
          <ac:chgData name="Terri Anderson" userId="57e3572d-b80a-48f5-a481-d115f87a80f4" providerId="ADAL" clId="{53586EBA-7594-4FFB-9F6B-54030DAC886A}" dt="2025-11-05T03:11:51.007" v="53" actId="478"/>
          <ac:spMkLst>
            <pc:docMk/>
            <pc:sldMk cId="1983106997" sldId="2147375352"/>
            <ac:spMk id="4" creationId="{B8D30CAF-E59C-1CBF-0F02-AF9331D0F9A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landcorp1.sharepoint.com/teams/PF-FARMS-UpperSouthIsland/Shared%20Documents/Presentations/Sensitivity%20tables/West%20Coast%20Stock%20Unit%20Calculato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landcorp1.sharepoint.com/teams/PF-FARMS-UpperSouthIsland/Shared%20Documents/Presentations/Sensitivity%20tables/West%20Coast%20Stock%20Unit%20Calculato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landcorp1.sharepoint.com/teams/PF-FARMS-UpperSouthIsland/Shared%20Documents/Presentations/Sensitivity%20tables/West%20Coast%20Stock%20Unit%20Calculato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landcorp1.sharepoint.com/teams/PF-FARMS-UpperSouthIsland/Shared%20Documents/Presentations/Sensitivity%20tables/West%20Coast%20Stock%20Unit%20Calculato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NZ" sz="1600" b="1" i="0" u="none" strike="noStrike" kern="1200" cap="all" baseline="0">
                <a:solidFill>
                  <a:srgbClr val="00263E"/>
                </a:solidFill>
                <a:latin typeface="+mn-lt"/>
                <a:ea typeface="+mn-ea"/>
                <a:cs typeface="+mn-cs"/>
              </a:defRPr>
            </a:pPr>
            <a:r>
              <a:rPr lang="en-NZ" sz="1600" b="1" i="0" u="none" strike="noStrike" kern="1200" cap="all" baseline="0">
                <a:solidFill>
                  <a:srgbClr val="00263E"/>
                </a:solidFill>
                <a:latin typeface="+mn-lt"/>
                <a:ea typeface="+mn-ea"/>
                <a:cs typeface="+mn-cs"/>
              </a:rPr>
              <a:t>Milk Supply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NZ" sz="1600" b="1" i="0" u="none" strike="noStrike" kern="1200" cap="all" baseline="0">
              <a:solidFill>
                <a:srgbClr val="00263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399-42D9-88D8-8E5D90CA2C0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399-42D9-88D8-8E5D90CA2C09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399-42D9-88D8-8E5D90CA2C09}"/>
              </c:ext>
            </c:extLst>
          </c:dPt>
          <c:dLbls>
            <c:dLbl>
              <c:idx val="0"/>
              <c:layout>
                <c:manualLayout>
                  <c:x val="-2.8246105873966764E-2"/>
                  <c:y val="0.119304221537605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99-42D9-88D8-8E5D90CA2C09}"/>
                </c:ext>
              </c:extLst>
            </c:dLbl>
            <c:dLbl>
              <c:idx val="1"/>
              <c:layout>
                <c:manualLayout>
                  <c:x val="2.5892078375900809E-2"/>
                  <c:y val="0.399669142150979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54995279341751"/>
                      <c:h val="0.23631207166144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399-42D9-88D8-8E5D90CA2C09}"/>
                </c:ext>
              </c:extLst>
            </c:dLbl>
            <c:dLbl>
              <c:idx val="2"/>
              <c:layout>
                <c:manualLayout>
                  <c:x val="-4.707684312327794E-3"/>
                  <c:y val="3.57912664612817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427220497924726"/>
                      <c:h val="0.134903483354477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399-42D9-88D8-8E5D90CA2C0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'[West Coast Stock Unit Calculator.xlsx]USI'!$F$27:$F$29</c:f>
              <c:strCache>
                <c:ptCount val="3"/>
                <c:pt idx="0">
                  <c:v>A2 (51.0%)</c:v>
                </c:pt>
                <c:pt idx="1">
                  <c:v>Conventional (48.9%)</c:v>
                </c:pt>
                <c:pt idx="2">
                  <c:v>Colostrum (0.1%)</c:v>
                </c:pt>
              </c:strCache>
            </c:strRef>
          </c:cat>
          <c:val>
            <c:numRef>
              <c:f>'[West Coast Stock Unit Calculator.xlsx]USI'!$H$27:$H$29</c:f>
              <c:numCache>
                <c:formatCode>0.0%</c:formatCode>
                <c:ptCount val="3"/>
                <c:pt idx="0">
                  <c:v>0.50967612973679277</c:v>
                </c:pt>
                <c:pt idx="1">
                  <c:v>0.48942367375306078</c:v>
                </c:pt>
                <c:pt idx="2">
                  <c:v>9.0019651014647262E-4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99-42D9-88D8-8E5D90CA2C0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NZ" sz="1600" b="1" i="0" u="none" strike="noStrike" kern="1200" cap="all" baseline="0">
                <a:solidFill>
                  <a:srgbClr val="00263E"/>
                </a:solidFill>
                <a:latin typeface="+mn-lt"/>
                <a:ea typeface="+mn-ea"/>
                <a:cs typeface="+mn-cs"/>
              </a:defRPr>
            </a:pPr>
            <a:r>
              <a:rPr lang="en-NZ" sz="1600" b="1" i="0" u="none" strike="noStrike" kern="1200" cap="all" baseline="0">
                <a:solidFill>
                  <a:srgbClr val="00263E"/>
                </a:solidFill>
                <a:latin typeface="+mn-lt"/>
                <a:ea typeface="+mn-ea"/>
                <a:cs typeface="+mn-cs"/>
              </a:rPr>
              <a:t>Stock Mix (% by SU)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NZ" sz="1600" b="1" i="0" u="none" strike="noStrike" kern="1200" cap="all" baseline="0">
              <a:solidFill>
                <a:srgbClr val="00263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A0A-4CB5-9E65-432726A3CB4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A0A-4CB5-9E65-432726A3CB4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A0A-4CB5-9E65-432726A3CB4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A0A-4CB5-9E65-432726A3CB4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FA0A-4CB5-9E65-432726A3CB40}"/>
              </c:ext>
            </c:extLst>
          </c:dPt>
          <c:dLbls>
            <c:dLbl>
              <c:idx val="0"/>
              <c:layout>
                <c:manualLayout>
                  <c:x val="-2.4603160896745649E-2"/>
                  <c:y val="-4.33377220664575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27450210153707"/>
                      <c:h val="7.70548976198526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A0A-4CB5-9E65-432726A3CB40}"/>
                </c:ext>
              </c:extLst>
            </c:dLbl>
            <c:dLbl>
              <c:idx val="1"/>
              <c:layout>
                <c:manualLayout>
                  <c:x val="8.3348834767292879E-2"/>
                  <c:y val="-4.28134577193507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0A-4CB5-9E65-432726A3CB40}"/>
                </c:ext>
              </c:extLst>
            </c:dLbl>
            <c:dLbl>
              <c:idx val="2"/>
              <c:layout>
                <c:manualLayout>
                  <c:x val="0.11511634894367033"/>
                  <c:y val="5.63539722292361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0A-4CB5-9E65-432726A3CB4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A0A-4CB5-9E65-432726A3CB40}"/>
                </c:ext>
              </c:extLst>
            </c:dLbl>
            <c:dLbl>
              <c:idx val="4"/>
              <c:layout>
                <c:manualLayout>
                  <c:x val="-8.2994031172161586E-2"/>
                  <c:y val="7.11577370746916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75042802041618"/>
                      <c:h val="0.217731548478939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A0A-4CB5-9E65-432726A3CB4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'[West Coast Stock Unit Calculator.xlsx]USI'!$F$7:$F$11</c:f>
              <c:strCache>
                <c:ptCount val="5"/>
                <c:pt idx="0">
                  <c:v>Sheep (0.5%)</c:v>
                </c:pt>
                <c:pt idx="1">
                  <c:v>Beef Breeding Cattle (24.2%)</c:v>
                </c:pt>
                <c:pt idx="2">
                  <c:v>Trading Cattle/ Dairy Beef (6.9%)</c:v>
                </c:pt>
                <c:pt idx="3">
                  <c:v>Dairy Cows (55.9%)</c:v>
                </c:pt>
                <c:pt idx="4">
                  <c:v>Dairy Youngstock (12.5%)</c:v>
                </c:pt>
              </c:strCache>
            </c:strRef>
          </c:cat>
          <c:val>
            <c:numRef>
              <c:f>'[West Coast Stock Unit Calculator.xlsx]USI'!$H$7:$H$11</c:f>
              <c:numCache>
                <c:formatCode>0.0%</c:formatCode>
                <c:ptCount val="5"/>
                <c:pt idx="0">
                  <c:v>5.4158851283858042E-3</c:v>
                </c:pt>
                <c:pt idx="1">
                  <c:v>0.24195624453256839</c:v>
                </c:pt>
                <c:pt idx="2">
                  <c:v>6.9151374539834928E-2</c:v>
                </c:pt>
                <c:pt idx="3">
                  <c:v>0.5585037704009016</c:v>
                </c:pt>
                <c:pt idx="4">
                  <c:v>0.12497272539830927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A0A-4CB5-9E65-432726A3CB4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400">
                <a:solidFill>
                  <a:srgbClr val="00263E"/>
                </a:solidFill>
              </a:rPr>
              <a:t>Stock Mix (% by SU)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9697433528003027E-2"/>
          <c:y val="0.11564018468396751"/>
          <c:w val="0.87187800070985277"/>
          <c:h val="0.7069189983449071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C62-433B-9976-4370B3F68C0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C62-433B-9976-4370B3F68C0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C62-433B-9976-4370B3F68C0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C62-433B-9976-4370B3F68C0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C62-433B-9976-4370B3F68C0C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C62-433B-9976-4370B3F68C0C}"/>
              </c:ext>
            </c:extLst>
          </c:dPt>
          <c:dLbls>
            <c:delete val="1"/>
          </c:dLbls>
          <c:cat>
            <c:strRef>
              <c:f>'[West Coast Stock Unit Calculator.xlsx]WC 2021'!$F$7:$F$12</c:f>
              <c:strCache>
                <c:ptCount val="6"/>
                <c:pt idx="0">
                  <c:v>Sheep (1.8%)</c:v>
                </c:pt>
                <c:pt idx="1">
                  <c:v>Beef Breeding Cattle (4.4%)</c:v>
                </c:pt>
                <c:pt idx="2">
                  <c:v>Trading Cattle/ Dairy Beef (1.1%)</c:v>
                </c:pt>
                <c:pt idx="3">
                  <c:v>Dairy Cows (60.7%)</c:v>
                </c:pt>
                <c:pt idx="4">
                  <c:v>Dairy Youngstock (14.9%)</c:v>
                </c:pt>
                <c:pt idx="5">
                  <c:v>Deer (17.1%)</c:v>
                </c:pt>
              </c:strCache>
            </c:strRef>
          </c:cat>
          <c:val>
            <c:numRef>
              <c:f>'[West Coast Stock Unit Calculator.xlsx]WC 2021'!$H$7:$H$12</c:f>
              <c:numCache>
                <c:formatCode>0.0%</c:formatCode>
                <c:ptCount val="6"/>
                <c:pt idx="0">
                  <c:v>1.7775865884647073E-2</c:v>
                </c:pt>
                <c:pt idx="1">
                  <c:v>4.4239686220415401E-2</c:v>
                </c:pt>
                <c:pt idx="2">
                  <c:v>1.110991617790442E-2</c:v>
                </c:pt>
                <c:pt idx="3">
                  <c:v>0.60660142331358136</c:v>
                </c:pt>
                <c:pt idx="4">
                  <c:v>0.1493172734310354</c:v>
                </c:pt>
                <c:pt idx="5">
                  <c:v>0.17095583497241629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C62-433B-9976-4370B3F68C0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NZ" sz="1400" b="1" i="0" u="none" strike="noStrike" kern="1200" cap="all" spc="28" baseline="0" dirty="0">
                <a:solidFill>
                  <a:srgbClr val="00263E"/>
                </a:solidFill>
                <a:latin typeface="+mn-lt"/>
                <a:ea typeface="+mn-ea"/>
                <a:cs typeface="+mn-cs"/>
              </a:defRPr>
            </a:pPr>
            <a:r>
              <a:rPr lang="en-NZ" sz="1400" b="1" i="0" u="none" strike="noStrike" kern="1200" cap="all" baseline="0" dirty="0">
                <a:solidFill>
                  <a:srgbClr val="00263E"/>
                </a:solidFill>
                <a:latin typeface="+mn-lt"/>
                <a:ea typeface="+mn-ea"/>
                <a:cs typeface="+mn-cs"/>
              </a:rPr>
              <a:t>Stock Mix (% by SU)</a:t>
            </a:r>
          </a:p>
        </c:rich>
      </c:tx>
      <c:layout>
        <c:manualLayout>
          <c:xMode val="edge"/>
          <c:yMode val="edge"/>
          <c:x val="0.1098819957468172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NZ" sz="1400" b="1" i="0" u="none" strike="noStrike" kern="1200" cap="all" spc="28" baseline="0" dirty="0">
              <a:solidFill>
                <a:srgbClr val="00263E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546748515353501E-2"/>
          <c:y val="0"/>
          <c:w val="0.94082310013835424"/>
          <c:h val="0.8128576621717337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36C-42F8-A9D7-EBD2739316E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36C-42F8-A9D7-EBD2739316E2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36C-42F8-A9D7-EBD2739316E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36C-42F8-A9D7-EBD2739316E2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F36C-42F8-A9D7-EBD2739316E2}"/>
              </c:ext>
            </c:extLst>
          </c:dPt>
          <c:dLbls>
            <c:delete val="1"/>
          </c:dLbls>
          <c:cat>
            <c:strRef>
              <c:f>'[West Coast Stock Unit Calculator.xlsx]WC 2030'!$F$7:$F$11</c:f>
              <c:strCache>
                <c:ptCount val="5"/>
                <c:pt idx="0">
                  <c:v>Sheep (0.0%)</c:v>
                </c:pt>
                <c:pt idx="1">
                  <c:v>Beef Breeding Cattle (4.4%)</c:v>
                </c:pt>
                <c:pt idx="2">
                  <c:v>Trading Cattle/ Dairy Beef (25.2%)</c:v>
                </c:pt>
                <c:pt idx="3">
                  <c:v>Dairy Cows (56.9%)</c:v>
                </c:pt>
                <c:pt idx="4">
                  <c:v>Dairy Youngstock (13.5%)</c:v>
                </c:pt>
              </c:strCache>
            </c:strRef>
          </c:cat>
          <c:val>
            <c:numRef>
              <c:f>'[West Coast Stock Unit Calculator.xlsx]WC 2030'!$H$7:$H$11</c:f>
              <c:numCache>
                <c:formatCode>0.0%</c:formatCode>
                <c:ptCount val="5"/>
                <c:pt idx="0">
                  <c:v>0</c:v>
                </c:pt>
                <c:pt idx="1">
                  <c:v>4.3698094976301741E-2</c:v>
                </c:pt>
                <c:pt idx="2">
                  <c:v>0.25243438205429358</c:v>
                </c:pt>
                <c:pt idx="3">
                  <c:v>0.5685083839368269</c:v>
                </c:pt>
                <c:pt idx="4">
                  <c:v>0.13535913903257782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6C-42F8-A9D7-EBD2739316E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marL="0" indent="0" algn="l" defTabSz="914395" rtl="0" eaLnBrk="1" latinLnBrk="0" hangingPunct="1">
        <a:spcAft>
          <a:spcPts val="0"/>
        </a:spcAft>
        <a:buFont typeface="Arial" panose="020B0604020202020204" pitchFamily="34" charset="0"/>
        <a:buNone/>
        <a:defRPr lang="en-US" sz="1400" b="1" i="0" kern="1200" spc="28">
          <a:solidFill>
            <a:srgbClr val="3D3D3D"/>
          </a:solidFill>
          <a:latin typeface="Calibri" panose="020F0502020204030204" pitchFamily="34" charset="0"/>
          <a:ea typeface="MS PGothic" panose="020B0600070205080204" pitchFamily="34" charset="-128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6"/>
          </a:xfrm>
          <a:prstGeom prst="rect">
            <a:avLst/>
          </a:prstGeom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838" y="0"/>
            <a:ext cx="4434999" cy="354966"/>
          </a:xfrm>
          <a:prstGeom prst="rect">
            <a:avLst/>
          </a:prstGeom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DB1244FB-28B9-4A92-BE55-ABCCC5CF4BBC}" type="datetime1">
              <a:rPr lang="en-NZ" altLang="en-US"/>
              <a:pPr>
                <a:defRPr/>
              </a:pPr>
              <a:t>5/11/2025</a:t>
            </a:fld>
            <a:endParaRPr lang="en-N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42692"/>
            <a:ext cx="4434999" cy="354966"/>
          </a:xfrm>
          <a:prstGeom prst="rect">
            <a:avLst/>
          </a:prstGeom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838" y="6742692"/>
            <a:ext cx="4434999" cy="354966"/>
          </a:xfrm>
          <a:prstGeom prst="rect">
            <a:avLst/>
          </a:prstGeom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A27A8CF0-B710-4054-B291-4EA78A8C4E74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13490788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6"/>
          </a:xfrm>
          <a:prstGeom prst="rect">
            <a:avLst/>
          </a:prstGeom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838" y="0"/>
            <a:ext cx="4434999" cy="354966"/>
          </a:xfrm>
          <a:prstGeom prst="rect">
            <a:avLst/>
          </a:prstGeom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B609541-5B2C-4083-8AC1-C99350F59BE8}" type="datetime1">
              <a:rPr lang="en-NZ" altLang="en-US"/>
              <a:pPr>
                <a:defRPr/>
              </a:pPr>
              <a:t>5/11/2025</a:t>
            </a:fld>
            <a:endParaRPr lang="en-NZ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95638" y="531813"/>
            <a:ext cx="3843337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9037" tIns="49519" rIns="99037" bIns="4951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6"/>
          </a:xfrm>
          <a:prstGeom prst="rect">
            <a:avLst/>
          </a:prstGeom>
        </p:spPr>
        <p:txBody>
          <a:bodyPr vert="horz" wrap="square" lIns="99037" tIns="49519" rIns="99037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2692"/>
            <a:ext cx="4434999" cy="354966"/>
          </a:xfrm>
          <a:prstGeom prst="rect">
            <a:avLst/>
          </a:prstGeom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838" y="6742692"/>
            <a:ext cx="4434999" cy="354966"/>
          </a:xfrm>
          <a:prstGeom prst="rect">
            <a:avLst/>
          </a:prstGeom>
        </p:spPr>
        <p:txBody>
          <a:bodyPr vert="horz" wrap="square" lIns="99037" tIns="49519" rIns="99037" bIns="495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BB34E05F-5D0C-4300-AA3A-039BFFD732CA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0949271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536433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1pPr>
    <a:lvl2pPr marL="536433" algn="l" defTabSz="536433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1072866" algn="l" defTabSz="536433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609298" algn="l" defTabSz="536433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2145731" algn="l" defTabSz="536433" rtl="0" eaLnBrk="0" fontAlgn="base" hangingPunct="0">
      <a:spcBef>
        <a:spcPct val="30000"/>
      </a:spcBef>
      <a:spcAft>
        <a:spcPct val="0"/>
      </a:spcAft>
      <a:defRPr sz="1408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682164" algn="l" defTabSz="536433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536433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536433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536433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95638" y="531813"/>
            <a:ext cx="3843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Should ideally be a photo of Weka Farm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4E05F-5D0C-4300-AA3A-039BFFD732CA}" type="slidenum">
              <a:rPr lang="en-NZ" altLang="en-US" smtClean="0"/>
              <a:pPr>
                <a:defRPr/>
              </a:pPr>
              <a:t>1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40795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A0642-B78C-358F-A97A-C9D8F4C5F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E15F073D-760E-F4A7-87AF-70F3B26A03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02820-594C-223F-0A40-25D392E2F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81001">
              <a:defRPr/>
            </a:pPr>
            <a:endParaRPr lang="en-NZ" sz="1500"/>
          </a:p>
        </p:txBody>
      </p:sp>
      <p:sp>
        <p:nvSpPr>
          <p:cNvPr id="28675" name="Footer Placeholder 3">
            <a:extLst>
              <a:ext uri="{FF2B5EF4-FFF2-40B4-BE49-F238E27FC236}">
                <a16:creationId xmlns:a16="http://schemas.microsoft.com/office/drawing/2014/main" id="{EDD1E52F-48C6-F4EF-9292-3A1A2F2F16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4677" indent="-309491"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37964" indent="-247593"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733151" indent="-247593"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228337" indent="-247593"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723522" indent="-247593" defTabSz="57943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218708" indent="-247593" defTabSz="57943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713893" indent="-247593" defTabSz="57943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209079" indent="-247593" defTabSz="57943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579436"/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28676" name="Slide Number Placeholder 4">
            <a:extLst>
              <a:ext uri="{FF2B5EF4-FFF2-40B4-BE49-F238E27FC236}">
                <a16:creationId xmlns:a16="http://schemas.microsoft.com/office/drawing/2014/main" id="{363A99E0-4A51-CF90-C6EE-55533B0159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4677" indent="-309491"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37964" indent="-247593"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733151" indent="-247593"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228337" indent="-247593"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723522" indent="-247593" defTabSz="57943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218708" indent="-247593" defTabSz="57943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713893" indent="-247593" defTabSz="57943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4209079" indent="-247593" defTabSz="57943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579436"/>
            <a:fld id="{B555F95E-A710-3646-8B5A-4FC9B5AF742B}" type="slidenum">
              <a:rPr lang="en-NZ" altLang="en-US" sz="1400">
                <a:solidFill>
                  <a:prstClr val="black"/>
                </a:solidFill>
              </a:rPr>
              <a:pPr defTabSz="579436"/>
              <a:t>4</a:t>
            </a:fld>
            <a:endParaRPr lang="en-NZ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3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3D74E-3C9A-624A-4EE4-C56A4E57C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DB9643-9CAC-831D-E266-0E75BBA06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95638" y="531813"/>
            <a:ext cx="3843337" cy="26622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EE343B-207C-280F-6819-5B351F7B5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086FD-6825-08DA-362A-F68FD43510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35565-8512-BB19-FDC7-B4956D935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4E05F-5D0C-4300-AA3A-039BFFD732CA}" type="slidenum">
              <a:rPr lang="en-NZ" altLang="en-US" smtClean="0"/>
              <a:pPr>
                <a:defRPr/>
              </a:pPr>
              <a:t>5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91242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4E05F-5D0C-4300-AA3A-039BFFD732CA}" type="slidenum">
              <a:rPr lang="en-NZ" altLang="en-US" smtClean="0"/>
              <a:pPr>
                <a:defRPr/>
              </a:pPr>
              <a:t>12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957923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29CD4-6856-0EAB-B397-6DCB4BA33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25860-8AB2-0A09-BB27-C605D6F133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95638" y="531813"/>
            <a:ext cx="3843337" cy="26622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E4029-D737-CBCD-0E64-58CBFB7C2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Add calf guides, 5x colostrum a day, .. Beef units can only survive if transition </a:t>
            </a:r>
            <a:r>
              <a:rPr lang="en-NZ" err="1"/>
              <a:t>cw</a:t>
            </a:r>
            <a:r>
              <a:rPr lang="en-NZ"/>
              <a:t> done well and colostrum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614EF-FF4C-E82E-2E89-13F42169DE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989F0-5E22-4FC6-AE76-E0380E7C14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4E05F-5D0C-4300-AA3A-039BFFD732CA}" type="slidenum">
              <a:rPr lang="en-NZ" altLang="en-US" smtClean="0"/>
              <a:pPr>
                <a:defRPr/>
              </a:pPr>
              <a:t>14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293895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95638" y="531813"/>
            <a:ext cx="3843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Add calf guides, 5x colostrum a day, .. Beef units can only survive if transition </a:t>
            </a:r>
            <a:r>
              <a:rPr lang="en-NZ" err="1"/>
              <a:t>cw</a:t>
            </a:r>
            <a:r>
              <a:rPr lang="en-NZ"/>
              <a:t> done well and colostrum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4E05F-5D0C-4300-AA3A-039BFFD732CA}" type="slidenum">
              <a:rPr lang="en-NZ" altLang="en-US" smtClean="0"/>
              <a:pPr>
                <a:defRPr/>
              </a:pPr>
              <a:t>15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848364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95638" y="531813"/>
            <a:ext cx="3843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4E05F-5D0C-4300-AA3A-039BFFD732CA}" type="slidenum">
              <a:rPr lang="en-NZ" altLang="en-US" smtClean="0"/>
              <a:pPr>
                <a:defRPr/>
              </a:pPr>
              <a:t>16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34899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06B7F-60C1-5022-E9C6-4DADE37E0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3ED521-0762-7A90-E6A7-7C6EE66AD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95638" y="531813"/>
            <a:ext cx="3843337" cy="26622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F0684-6B38-3950-DB48-742AAC0F3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CA029A-4454-AA78-5FBE-7126FE6530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E8E7A-171C-3112-E90E-A2B153231B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4E05F-5D0C-4300-AA3A-039BFFD732CA}" type="slidenum">
              <a:rPr lang="en-NZ" altLang="en-US" smtClean="0"/>
              <a:pPr>
                <a:defRPr/>
              </a:pPr>
              <a:t>17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91595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ption 1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F8532-1ECC-FF4F-19D9-84EAFEE9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900000" cy="6850251"/>
          </a:xfrm>
          <a:prstGeom prst="rect">
            <a:avLst/>
          </a:prstGeom>
          <a:effectLst>
            <a:innerShdw blurRad="520700" dist="1816100" dir="5400000">
              <a:prstClr val="black">
                <a:alpha val="50000"/>
              </a:prst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0405" y="2"/>
            <a:ext cx="2785790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Gotham Rounded Bold" panose="02000000000000000000" pitchFamily="50" charset="0"/>
              </a:rPr>
              <a:t>Heading</a:t>
            </a: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Rounded Medium"/>
                <a:ea typeface="MS PGothic" panose="020B0600070205080204" pitchFamily="34" charset="-128"/>
                <a:cs typeface="Calibri" panose="020F0502020204030204" pitchFamily="34" charset="0"/>
              </a:rPr>
              <a:t>Gotham Rounded Medium, size 40 </a:t>
            </a:r>
            <a:endParaRPr kumimoji="0" lang="en-N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Subheading, Calibri 14, white</a:t>
            </a:r>
            <a:br>
              <a: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endParaRPr kumimoji="0" lang="en-NZ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Use photos that give the heading and Pāmu logo high contrast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4F357B-A4B8-AD22-0EAD-B53CAF50E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74" y="5408053"/>
            <a:ext cx="9073580" cy="648072"/>
          </a:xfrm>
          <a:prstGeom prst="rect">
            <a:avLst/>
          </a:prstGeom>
          <a:noFill/>
        </p:spPr>
        <p:txBody>
          <a:bodyPr lIns="0" tIns="251999" rIns="180000" bIns="180000" anchor="ctr" anchorCtr="0"/>
          <a:lstStyle>
            <a:lvl1pPr algn="l">
              <a:defRPr lang="en-NZ" sz="4000" kern="1200" cap="none" baseline="0" dirty="0">
                <a:solidFill>
                  <a:srgbClr val="FCFBF8"/>
                </a:solidFill>
                <a:latin typeface="+mj-lt"/>
                <a:ea typeface="MS PGothic" panose="020B0600070205080204" pitchFamily="34" charset="-128"/>
                <a:cs typeface="Gotham Rounded Bold" panose="02000000000000000000" pitchFamily="2" charset="77"/>
              </a:defRPr>
            </a:lvl1pPr>
          </a:lstStyle>
          <a:p>
            <a:r>
              <a:rPr lang="en-US"/>
              <a:t>Click to add your title</a:t>
            </a:r>
            <a:endParaRPr lang="en-NZ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7D69D7A-8DB7-0488-DDFF-C7039DAC87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825" y="6308727"/>
            <a:ext cx="3529087" cy="288925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Click to add publish date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FB1CB-4814-1AF7-EE9C-43C49BFCE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423" y="445083"/>
            <a:ext cx="1820554" cy="9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9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navy ">
    <p:bg>
      <p:bgPr>
        <a:gradFill>
          <a:gsLst>
            <a:gs pos="0">
              <a:schemeClr val="tx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39530B4-6B61-F54B-5B68-B21C77950E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0991" y="412751"/>
            <a:ext cx="1512986" cy="100012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27979-F894-EECC-09CC-8EE85E1D1DAE}"/>
              </a:ext>
            </a:extLst>
          </p:cNvPr>
          <p:cNvSpPr txBox="1"/>
          <p:nvPr userDrawn="1"/>
        </p:nvSpPr>
        <p:spPr>
          <a:xfrm>
            <a:off x="-3305087" y="1"/>
            <a:ext cx="3056584" cy="50167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Gotham Rounded Medium" pitchFamily="50" charset="0"/>
              </a:rPr>
              <a:t>Section break </a:t>
            </a:r>
          </a:p>
          <a:p>
            <a:r>
              <a:rPr lang="en-NZ" sz="4000" dirty="0">
                <a:solidFill>
                  <a:schemeClr val="bg1"/>
                </a:solidFill>
                <a:latin typeface="Gotham Rounded Medium" pitchFamily="50" charset="0"/>
              </a:rPr>
              <a:t>Use </a:t>
            </a:r>
            <a:r>
              <a:rPr lang="en-NZ" sz="4000" b="0" i="0" dirty="0">
                <a:solidFill>
                  <a:schemeClr val="bg1"/>
                </a:solidFill>
                <a:latin typeface="Gotham Rounded Medium" pitchFamily="50" charset="0"/>
                <a:cs typeface="Calibri" panose="020F0502020204030204" pitchFamily="34" charset="0"/>
              </a:rPr>
              <a:t>Gotham Rounded Medium, white, size 40</a:t>
            </a:r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967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forest">
    <p:bg>
      <p:bgPr>
        <a:gradFill>
          <a:gsLst>
            <a:gs pos="0">
              <a:schemeClr val="tx2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39530B4-6B61-F54B-5B68-B21C77950E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0991" y="412751"/>
            <a:ext cx="1512986" cy="100012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BCB24-FEED-871C-AF36-0E0A022CD39E}"/>
              </a:ext>
            </a:extLst>
          </p:cNvPr>
          <p:cNvSpPr txBox="1"/>
          <p:nvPr userDrawn="1"/>
        </p:nvSpPr>
        <p:spPr>
          <a:xfrm>
            <a:off x="-3291199" y="2"/>
            <a:ext cx="3056584" cy="50167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Gotham Rounded Medium" pitchFamily="50" charset="0"/>
              </a:rPr>
              <a:t>Section break </a:t>
            </a:r>
          </a:p>
          <a:p>
            <a:r>
              <a:rPr lang="en-NZ" sz="4000" dirty="0">
                <a:solidFill>
                  <a:schemeClr val="bg1"/>
                </a:solidFill>
                <a:latin typeface="Gotham Rounded Medium" pitchFamily="50" charset="0"/>
              </a:rPr>
              <a:t>Use </a:t>
            </a:r>
            <a:r>
              <a:rPr lang="en-NZ" sz="4000" b="0" i="0" dirty="0">
                <a:solidFill>
                  <a:schemeClr val="bg1"/>
                </a:solidFill>
                <a:latin typeface="Gotham Rounded Medium" pitchFamily="50" charset="0"/>
                <a:cs typeface="Calibri" panose="020F0502020204030204" pitchFamily="34" charset="0"/>
              </a:rPr>
              <a:t>Gotham Rounded Medium, white, size 40</a:t>
            </a:r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9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_White logo">
    <p:bg>
      <p:bgPr>
        <a:gradFill>
          <a:gsLst>
            <a:gs pos="0">
              <a:schemeClr val="bg2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1"/>
            <a:ext cx="2789321" cy="8120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rgbClr val="00263E"/>
                </a:solidFill>
                <a:latin typeface="Gotham Rounded Bold" panose="02000000000000000000" pitchFamily="50" charset="0"/>
              </a:rPr>
              <a:t>Section break template</a:t>
            </a:r>
          </a:p>
          <a:p>
            <a:r>
              <a:rPr lang="en-NZ" sz="1600" dirty="0">
                <a:solidFill>
                  <a:srgbClr val="00263E"/>
                </a:solidFill>
                <a:latin typeface="Gotham Rounded Bold" panose="02000000000000000000" pitchFamily="50" charset="0"/>
              </a:rPr>
              <a:t>navy logo</a:t>
            </a:r>
          </a:p>
          <a:p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A4B47-6376-4562-4351-9BFEC72C6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280" y="413253"/>
            <a:ext cx="1482116" cy="999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A40077-DB10-426B-BD80-302976461131}"/>
              </a:ext>
            </a:extLst>
          </p:cNvPr>
          <p:cNvSpPr txBox="1"/>
          <p:nvPr userDrawn="1"/>
        </p:nvSpPr>
        <p:spPr>
          <a:xfrm>
            <a:off x="-3291199" y="2"/>
            <a:ext cx="3056584" cy="50167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chemeClr val="tx1"/>
                </a:solidFill>
                <a:latin typeface="Gotham Rounded Medium" pitchFamily="50" charset="0"/>
              </a:rPr>
              <a:t>Section break </a:t>
            </a:r>
          </a:p>
          <a:p>
            <a:r>
              <a:rPr lang="en-NZ" sz="4000" dirty="0">
                <a:solidFill>
                  <a:schemeClr val="tx1"/>
                </a:solidFill>
                <a:latin typeface="Gotham Rounded Medium" pitchFamily="50" charset="0"/>
              </a:rPr>
              <a:t>Use </a:t>
            </a:r>
            <a:r>
              <a:rPr lang="en-NZ" sz="4000" b="0" i="0" dirty="0">
                <a:solidFill>
                  <a:schemeClr val="tx1"/>
                </a:solidFill>
                <a:latin typeface="Gotham Rounded Medium" pitchFamily="50" charset="0"/>
                <a:cs typeface="Calibri" panose="020F0502020204030204" pitchFamily="34" charset="0"/>
              </a:rPr>
              <a:t>Gotham Rounded Medium, navy, size 40</a:t>
            </a:r>
            <a:endParaRPr lang="en-NZ" sz="1477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70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/no logo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221765" y="1"/>
            <a:ext cx="2987150" cy="40010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2000" b="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Blank</a:t>
            </a:r>
          </a:p>
          <a:p>
            <a:endParaRPr lang="en-NZ" sz="2000" b="0" i="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NZ" sz="3200" b="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For headings use Gotham Rounded Medium, size 32</a:t>
            </a:r>
            <a:endParaRPr lang="en-NZ" sz="3200" b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sz="1800" b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sz="1800" b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Body, two columns, Calibri, Size 18</a:t>
            </a:r>
          </a:p>
        </p:txBody>
      </p:sp>
    </p:spTree>
    <p:extLst>
      <p:ext uri="{BB962C8B-B14F-4D97-AF65-F5344CB8AC3E}">
        <p14:creationId xmlns:p14="http://schemas.microsoft.com/office/powerpoint/2010/main" val="3841735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mmary Slide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54E7E-7FB1-A76B-AB8C-21CDE118D44B}"/>
              </a:ext>
            </a:extLst>
          </p:cNvPr>
          <p:cNvSpPr/>
          <p:nvPr userDrawn="1"/>
        </p:nvSpPr>
        <p:spPr>
          <a:xfrm>
            <a:off x="0" y="5157192"/>
            <a:ext cx="9906000" cy="1700808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5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1"/>
            <a:ext cx="2789321" cy="20005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800" b="0" i="0" dirty="0">
                <a:solidFill>
                  <a:srgbClr val="00263E"/>
                </a:solidFill>
                <a:latin typeface="Gotham Rounded Medium" pitchFamily="50" charset="0"/>
                <a:cs typeface="Gotham Bold" pitchFamily="2" charset="0"/>
              </a:rPr>
              <a:t>Summary Slide (sheep)</a:t>
            </a:r>
          </a:p>
          <a:p>
            <a:endParaRPr lang="en-NZ" sz="1800" b="0" dirty="0">
              <a:solidFill>
                <a:srgbClr val="00263E"/>
              </a:solidFill>
              <a:latin typeface="Gotham Rounded Medium" pitchFamily="50" charset="0"/>
            </a:endParaRPr>
          </a:p>
          <a:p>
            <a:r>
              <a:rPr lang="en-NZ" sz="1800" b="0" dirty="0">
                <a:solidFill>
                  <a:srgbClr val="00263E"/>
                </a:solidFill>
                <a:latin typeface="Gotham Rounded Medium" pitchFamily="50" charset="0"/>
              </a:rPr>
              <a:t>Contact details:</a:t>
            </a:r>
          </a:p>
          <a:p>
            <a:r>
              <a:rPr lang="en-NZ" sz="1800" b="0" i="0" dirty="0">
                <a:solidFill>
                  <a:srgbClr val="00263E"/>
                </a:solidFill>
                <a:latin typeface="Gotham Rounded Medium" pitchFamily="50" charset="0"/>
                <a:cs typeface="Calibri" panose="020F0502020204030204" pitchFamily="34" charset="0"/>
              </a:rPr>
              <a:t>Gotham Rounded Medium size 18, White</a:t>
            </a:r>
          </a:p>
          <a:p>
            <a:pPr marL="0" indent="0">
              <a:buFontTx/>
              <a:buNone/>
            </a:pPr>
            <a:endParaRPr lang="en-NZ" sz="1600" dirty="0">
              <a:solidFill>
                <a:srgbClr val="00263E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8EED37F-9A5D-815F-CB83-FE4246C8D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6222" y="5636303"/>
            <a:ext cx="6332765" cy="401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FFFFFF"/>
                </a:solidFill>
                <a:latin typeface="+mj-lt"/>
                <a:cs typeface="Gotham Book" pitchFamily="2" charset="0"/>
              </a:defRPr>
            </a:lvl1pPr>
          </a:lstStyle>
          <a:p>
            <a:pPr lvl="0"/>
            <a:r>
              <a:rPr lang="en-GB" dirty="0"/>
              <a:t>Click to add your contact details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4B47F-8C12-EF9E-5800-384C82142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68" y="5380599"/>
            <a:ext cx="1482116" cy="965937"/>
          </a:xfrm>
          <a:prstGeom prst="rect">
            <a:avLst/>
          </a:prstGeom>
        </p:spPr>
      </p:pic>
      <p:pic>
        <p:nvPicPr>
          <p:cNvPr id="8" name="Picture 7" descr="A group of rubber boots on a wooden deck&#10;&#10;Description automatically generated">
            <a:extLst>
              <a:ext uri="{FF2B5EF4-FFF2-40B4-BE49-F238E27FC236}">
                <a16:creationId xmlns:a16="http://schemas.microsoft.com/office/drawing/2014/main" id="{4065B1AC-DAF0-0E2E-3D12-0CBFFE0E7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4" b="19586"/>
          <a:stretch/>
        </p:blipFill>
        <p:spPr>
          <a:xfrm>
            <a:off x="0" y="-1"/>
            <a:ext cx="9906000" cy="51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99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ummary Slide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54E7E-7FB1-A76B-AB8C-21CDE118D44B}"/>
              </a:ext>
            </a:extLst>
          </p:cNvPr>
          <p:cNvSpPr/>
          <p:nvPr userDrawn="1"/>
        </p:nvSpPr>
        <p:spPr>
          <a:xfrm>
            <a:off x="0" y="5157192"/>
            <a:ext cx="9906000" cy="1700808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5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0"/>
            <a:ext cx="2789321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600" b="0" i="0" dirty="0">
                <a:solidFill>
                  <a:srgbClr val="00263E"/>
                </a:solidFill>
                <a:latin typeface="Gotham Rounded Medium" pitchFamily="50" charset="0"/>
                <a:cs typeface="Gotham Bold" pitchFamily="2" charset="0"/>
              </a:rPr>
              <a:t>Summary Slide (sheep)</a:t>
            </a:r>
          </a:p>
          <a:p>
            <a:endParaRPr lang="en-NZ" sz="1600" b="0" dirty="0">
              <a:solidFill>
                <a:srgbClr val="00263E"/>
              </a:solidFill>
              <a:latin typeface="Gotham Rounded Medium" pitchFamily="50" charset="0"/>
            </a:endParaRPr>
          </a:p>
          <a:p>
            <a:r>
              <a:rPr lang="en-NZ" sz="1600" b="0" dirty="0">
                <a:solidFill>
                  <a:srgbClr val="00263E"/>
                </a:solidFill>
                <a:latin typeface="Gotham Rounded Medium" pitchFamily="50" charset="0"/>
              </a:rPr>
              <a:t>Contact details:</a:t>
            </a:r>
          </a:p>
          <a:p>
            <a:r>
              <a:rPr lang="en-NZ" sz="1600" b="0" i="0" dirty="0">
                <a:solidFill>
                  <a:srgbClr val="00263E"/>
                </a:solidFill>
                <a:latin typeface="Gotham Rounded Medium" pitchFamily="50" charset="0"/>
                <a:cs typeface="Calibri" panose="020F0502020204030204" pitchFamily="34" charset="0"/>
              </a:rPr>
              <a:t>Gotham Rounded Medium size 18, white</a:t>
            </a:r>
          </a:p>
          <a:p>
            <a:pPr marL="0" indent="0">
              <a:buFontTx/>
              <a:buNone/>
            </a:pPr>
            <a:endParaRPr lang="en-NZ" sz="1600" dirty="0">
              <a:solidFill>
                <a:srgbClr val="00263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4B47F-8C12-EF9E-5800-384C82142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68" y="5380599"/>
            <a:ext cx="1482116" cy="965937"/>
          </a:xfrm>
          <a:prstGeom prst="rect">
            <a:avLst/>
          </a:prstGeom>
        </p:spPr>
      </p:pic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BBDD726B-4E1F-A736-48F8-131478DEFB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3593" y="5566140"/>
            <a:ext cx="6409736" cy="413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FFFFFF"/>
                </a:solidFill>
                <a:latin typeface="+mj-lt"/>
                <a:cs typeface="Gotham Book" pitchFamily="2" charset="0"/>
              </a:defRPr>
            </a:lvl1pPr>
          </a:lstStyle>
          <a:p>
            <a:pPr lvl="0"/>
            <a:r>
              <a:rPr lang="en-GB" dirty="0"/>
              <a:t>Click to add your contact details</a:t>
            </a:r>
            <a:endParaRPr lang="en-US" dirty="0"/>
          </a:p>
        </p:txBody>
      </p:sp>
      <p:pic>
        <p:nvPicPr>
          <p:cNvPr id="6" name="Picture 5" descr="A mountain range with trees&#10;&#10;Description automatically generated">
            <a:extLst>
              <a:ext uri="{FF2B5EF4-FFF2-40B4-BE49-F238E27FC236}">
                <a16:creationId xmlns:a16="http://schemas.microsoft.com/office/drawing/2014/main" id="{10753100-8650-61B6-5ACF-F9EAA3C923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4" b="7446"/>
          <a:stretch/>
        </p:blipFill>
        <p:spPr>
          <a:xfrm>
            <a:off x="0" y="0"/>
            <a:ext cx="9906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9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template (White logo)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5D4B97-50A8-5984-E082-795B471BD0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06000" cy="68679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insert cover photo</a:t>
            </a:r>
          </a:p>
        </p:txBody>
      </p:sp>
      <p:pic>
        <p:nvPicPr>
          <p:cNvPr id="5" name="Picture 4" descr="A black and white photo of a black background&#10;&#10;Description automatically generated">
            <a:extLst>
              <a:ext uri="{FF2B5EF4-FFF2-40B4-BE49-F238E27FC236}">
                <a16:creationId xmlns:a16="http://schemas.microsoft.com/office/drawing/2014/main" id="{9EAF4DDE-5C0B-5EA1-45DD-59C6A37B5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" y="5013176"/>
            <a:ext cx="9921875" cy="1854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4"/>
            <a:ext cx="2789321" cy="24865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Cover Template (White logo)</a:t>
            </a:r>
          </a:p>
          <a:p>
            <a:endParaRPr lang="en-NZ" sz="1272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Cover heading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 medium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40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White</a:t>
            </a:r>
          </a:p>
          <a:p>
            <a:endParaRPr lang="en-NZ" sz="1174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instruction text to add photo: Ensure photo has clear space to allow for contrast of the Pāmu logo (top right)</a:t>
            </a:r>
          </a:p>
          <a:p>
            <a:endParaRPr lang="en-NZ" sz="1174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 photos that give the heading and Pāmu logo high contrast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4F357B-A4B8-AD22-0EAD-B53CAF50E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39" y="5517232"/>
            <a:ext cx="8642351" cy="648072"/>
          </a:xfrm>
          <a:prstGeom prst="rect">
            <a:avLst/>
          </a:prstGeom>
          <a:noFill/>
        </p:spPr>
        <p:txBody>
          <a:bodyPr lIns="0" tIns="251999" rIns="180000" bIns="180000" anchor="ctr" anchorCtr="0"/>
          <a:lstStyle>
            <a:lvl1pPr algn="l">
              <a:defRPr lang="en-NZ" sz="3181" kern="1200" cap="none" baseline="0" dirty="0">
                <a:solidFill>
                  <a:srgbClr val="FCFBF8"/>
                </a:solidFill>
                <a:latin typeface="+mj-lt"/>
                <a:ea typeface="MS PGothic" panose="020B0600070205080204" pitchFamily="34" charset="-128"/>
                <a:cs typeface="Gotham Rounded Bold" panose="02000000000000000000" pitchFamily="2" charset="77"/>
              </a:defRPr>
            </a:lvl1pPr>
          </a:lstStyle>
          <a:p>
            <a:r>
              <a:rPr lang="en-US"/>
              <a:t>Click to add your title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646AE0-13B2-BA72-4070-CD3EADF57E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825" y="6308729"/>
            <a:ext cx="3529087" cy="288925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174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publish date</a:t>
            </a:r>
            <a:endParaRPr lang="en-US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29CA7883-65FD-EAAA-4D5F-B5888137A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9" y="476677"/>
            <a:ext cx="1887757" cy="9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2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4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7E82-71A3-4C2A-B1C4-FCD0CFF9B879}" type="datetimeFigureOut">
              <a:rPr lang="en-NZ" smtClean="0"/>
              <a:t>5/11/2025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CBC2-47A3-4132-A277-8F8C2BAE8B1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0066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_White logo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AB5163-5EB9-2CED-A0B7-DCAED10A75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06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section break photo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714AF44E-9C42-7226-3EC9-7D9A2BA53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9" y="476677"/>
            <a:ext cx="1887757" cy="9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0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4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ing/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1A91E-7950-0BD7-0094-C008354E6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0989" y="6453341"/>
            <a:ext cx="409545" cy="216123"/>
          </a:xfrm>
        </p:spPr>
        <p:txBody>
          <a:bodyPr/>
          <a:lstStyle>
            <a:lvl1pPr>
              <a:defRPr sz="1113"/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473649-F4B1-7D06-BD7A-24948512C087}"/>
              </a:ext>
            </a:extLst>
          </p:cNvPr>
          <p:cNvSpPr txBox="1"/>
          <p:nvPr userDrawn="1"/>
        </p:nvSpPr>
        <p:spPr>
          <a:xfrm>
            <a:off x="-2967880" y="0"/>
            <a:ext cx="2789321" cy="33298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272" b="1" i="0">
                <a:solidFill>
                  <a:srgbClr val="00263E"/>
                </a:solidFill>
                <a:latin typeface="Gotham Bold" pitchFamily="2" charset="0"/>
                <a:cs typeface="Gotham Bold" pitchFamily="2" charset="0"/>
              </a:rPr>
              <a:t>Headings/text 1 column</a:t>
            </a:r>
          </a:p>
          <a:p>
            <a:endParaRPr lang="en-NZ" sz="1272" b="1">
              <a:solidFill>
                <a:srgbClr val="00263E"/>
              </a:solidFill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Header 1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 medium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30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Navy (0,38,62)</a:t>
            </a:r>
          </a:p>
          <a:p>
            <a:endParaRPr lang="en-NZ" sz="1272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Subheading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18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Navy (0,38,62)</a:t>
            </a:r>
          </a:p>
          <a:p>
            <a:endParaRPr lang="en-NZ" sz="1272">
              <a:solidFill>
                <a:srgbClr val="00263E"/>
              </a:solidFill>
              <a:latin typeface="Gotham Rounded Medium" pitchFamily="50" charset="0"/>
            </a:endParaRPr>
          </a:p>
          <a:p>
            <a:r>
              <a:rPr lang="en-NZ" sz="1272" b="1">
                <a:solidFill>
                  <a:srgbClr val="00263E"/>
                </a:solidFill>
                <a:latin typeface="+mn-lt"/>
              </a:rPr>
              <a:t>Body </a:t>
            </a:r>
          </a:p>
          <a:p>
            <a:r>
              <a:rPr lang="en-NZ" sz="1272">
                <a:solidFill>
                  <a:srgbClr val="00263E"/>
                </a:solidFill>
                <a:latin typeface="+mn-lt"/>
              </a:rPr>
              <a:t>Calibri</a:t>
            </a:r>
          </a:p>
          <a:p>
            <a:r>
              <a:rPr lang="en-NZ" sz="1272">
                <a:solidFill>
                  <a:srgbClr val="00263E"/>
                </a:solidFill>
                <a:latin typeface="+mn-lt"/>
              </a:rPr>
              <a:t>Size 14</a:t>
            </a:r>
            <a:endParaRPr lang="en-NZ" sz="1272">
              <a:solidFill>
                <a:srgbClr val="00263E"/>
              </a:solidFill>
            </a:endParaRPr>
          </a:p>
          <a:p>
            <a:r>
              <a:rPr lang="en-NZ" sz="1272">
                <a:solidFill>
                  <a:srgbClr val="00263E"/>
                </a:solidFill>
              </a:rPr>
              <a:t>Colour: Brand grey (61,61,61)</a:t>
            </a:r>
          </a:p>
          <a:p>
            <a:endParaRPr lang="en-NZ" sz="1272">
              <a:solidFill>
                <a:srgbClr val="00263E"/>
              </a:solidFill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FDD1CD4-A4D5-B467-1F57-651A368620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908" y="1700812"/>
            <a:ext cx="8580953" cy="3465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256EC59-F2D7-F846-B70A-E48B52D1B4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7060" y="6453341"/>
            <a:ext cx="4824412" cy="216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54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5FED6-C323-7E2D-80EF-593404611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521" y="1052736"/>
            <a:ext cx="6953273" cy="43511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edit main title</a:t>
            </a:r>
          </a:p>
        </p:txBody>
      </p:sp>
    </p:spTree>
    <p:extLst>
      <p:ext uri="{BB962C8B-B14F-4D97-AF65-F5344CB8AC3E}">
        <p14:creationId xmlns:p14="http://schemas.microsoft.com/office/powerpoint/2010/main" val="27203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 column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F8E83D6-DA28-8AB0-AEAA-E4E877770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88" t="27708" r="20137"/>
          <a:stretch/>
        </p:blipFill>
        <p:spPr>
          <a:xfrm>
            <a:off x="0" y="-9385"/>
            <a:ext cx="9906000" cy="6885385"/>
          </a:xfrm>
          <a:prstGeom prst="rect">
            <a:avLst/>
          </a:prstGeom>
        </p:spPr>
      </p:pic>
      <p:pic>
        <p:nvPicPr>
          <p:cNvPr id="18" name="Picture 17" descr="A black and white photo of a black background&#10;&#10;Description automatically generated">
            <a:extLst>
              <a:ext uri="{FF2B5EF4-FFF2-40B4-BE49-F238E27FC236}">
                <a16:creationId xmlns:a16="http://schemas.microsoft.com/office/drawing/2014/main" id="{FAD16FFF-2CA3-F713-5A57-D33E55BD00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9906000" cy="6885385"/>
          </a:xfrm>
          <a:prstGeom prst="rect">
            <a:avLst/>
          </a:prstGeom>
          <a:effectLst>
            <a:innerShdw blurRad="711200" dist="2540000" dir="5400000">
              <a:prstClr val="black">
                <a:alpha val="50000"/>
              </a:prstClr>
            </a:innerShdw>
          </a:effectLst>
        </p:spPr>
      </p:pic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7FA47620-79AD-CB3B-A3F9-FC1A2EFB1C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4175" y="6453336"/>
            <a:ext cx="631824" cy="216024"/>
          </a:xfr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909B16-4C53-F878-97AF-4CB08A6CDF9F}"/>
              </a:ext>
            </a:extLst>
          </p:cNvPr>
          <p:cNvSpPr txBox="1"/>
          <p:nvPr userDrawn="1"/>
        </p:nvSpPr>
        <p:spPr>
          <a:xfrm>
            <a:off x="-2967880" y="1"/>
            <a:ext cx="2789321" cy="20005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Gotham Rounded Bold" panose="02000000000000000000" pitchFamily="50" charset="0"/>
              </a:rPr>
              <a:t>Heading</a:t>
            </a:r>
          </a:p>
          <a:p>
            <a:r>
              <a:rPr lang="en-NZ" sz="1400" b="0" i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Gotham Rounded Medium, size 40 </a:t>
            </a:r>
          </a:p>
          <a:p>
            <a:endParaRPr lang="en-NZ" sz="1600" dirty="0">
              <a:solidFill>
                <a:schemeClr val="bg1"/>
              </a:solidFill>
              <a:latin typeface="Gotham Rounded Medium" pitchFamily="50" charset="0"/>
            </a:endParaRPr>
          </a:p>
          <a:p>
            <a:r>
              <a:rPr lang="en-NZ" sz="20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contents, C</a:t>
            </a:r>
            <a:r>
              <a:rPr lang="en-NZ" sz="20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alibri, size 20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C11435-227C-8E15-CCAD-F07CD66FA6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4688" y="445083"/>
            <a:ext cx="1799289" cy="965937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86CC483-E8BC-5A7D-E3D2-1BCAD58B24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651" y="2307201"/>
            <a:ext cx="6544667" cy="647700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4000">
                <a:solidFill>
                  <a:srgbClr val="FFFFFF"/>
                </a:solidFill>
                <a:latin typeface="+mj-lt"/>
              </a:defRPr>
            </a:lvl1pPr>
            <a:lvl2pPr marL="457197" indent="0">
              <a:buNone/>
              <a:defRPr/>
            </a:lvl2pPr>
          </a:lstStyle>
          <a:p>
            <a:pPr lvl="0"/>
            <a:r>
              <a:rPr lang="en-GB" dirty="0"/>
              <a:t>Click to edit agenda heading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F52ADCA-FE9E-C483-6421-0E1910E801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1307" y="6453337"/>
            <a:ext cx="5030391" cy="21602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8FD6B173-3A2B-8223-4D75-E342563FE25C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41053" y="3429001"/>
            <a:ext cx="8632924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NZ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54378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ing/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1A91E-7950-0BD7-0094-C008354E6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4175" y="6453337"/>
            <a:ext cx="631824" cy="216024"/>
          </a:xfrm>
        </p:spPr>
        <p:txBody>
          <a:bodyPr/>
          <a:lstStyle/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FDD1CD4-A4D5-B467-1F57-651A368620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908" y="1653922"/>
            <a:ext cx="8641070" cy="3465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590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256EC59-F2D7-F846-B70A-E48B52D1B4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7060" y="6453341"/>
            <a:ext cx="4824412" cy="216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54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5FED6-C323-7E2D-80EF-593404611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520" y="1005846"/>
            <a:ext cx="6650930" cy="43511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545">
                <a:latin typeface="+mj-lt"/>
              </a:defRPr>
            </a:lvl1pPr>
          </a:lstStyle>
          <a:p>
            <a:pPr lvl="0"/>
            <a:r>
              <a:rPr lang="en-GB"/>
              <a:t>Click to edit main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90CB23-406D-4396-14AF-8B1BE6F411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2024" y="2349504"/>
            <a:ext cx="8641953" cy="3959225"/>
          </a:xfrm>
          <a:prstGeom prst="rect">
            <a:avLst/>
          </a:prstGeom>
        </p:spPr>
        <p:txBody>
          <a:bodyPr numCol="2"/>
          <a:lstStyle>
            <a:lvl1pPr marL="0" indent="0">
              <a:buNone/>
              <a:defRPr sz="1590">
                <a:solidFill>
                  <a:schemeClr val="tx1"/>
                </a:solidFill>
              </a:defRPr>
            </a:lvl1pPr>
            <a:lvl2pPr>
              <a:defRPr sz="1590">
                <a:solidFill>
                  <a:schemeClr val="tx1"/>
                </a:solidFill>
              </a:defRPr>
            </a:lvl2pPr>
            <a:lvl3pPr>
              <a:defRPr sz="1590">
                <a:solidFill>
                  <a:schemeClr val="tx1"/>
                </a:solidFill>
              </a:defRPr>
            </a:lvl3pPr>
            <a:lvl4pPr>
              <a:defRPr sz="1590">
                <a:solidFill>
                  <a:schemeClr val="tx1"/>
                </a:solidFill>
              </a:defRPr>
            </a:lvl4pPr>
            <a:lvl5pPr>
              <a:defRPr sz="159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0921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ings/Text + sid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2026" y="1678931"/>
            <a:ext cx="5070563" cy="259060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31269C-B7B4-C654-9FD1-6BA6490D6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67680" y="0"/>
            <a:ext cx="3938323" cy="6858000"/>
          </a:xfrm>
          <a:prstGeom prst="rect">
            <a:avLst/>
          </a:prstGeom>
          <a:solidFill>
            <a:srgbClr val="FCFBF8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 to add portrait photo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9CEAA-C1C8-3DCC-9D78-0ADA88EDA1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73" y="1052739"/>
            <a:ext cx="5114065" cy="4313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68EFDBF-37A2-46A2-B808-E2FFC739E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289" y="6453336"/>
            <a:ext cx="366241" cy="216024"/>
          </a:xfrm>
          <a:prstGeom prst="rect">
            <a:avLst/>
          </a:prstGeom>
        </p:spPr>
        <p:txBody>
          <a:bodyPr/>
          <a:lstStyle>
            <a:lvl1pPr algn="r">
              <a:defRPr sz="1113">
                <a:solidFill>
                  <a:schemeClr val="bg1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D2EAE0-238C-7D43-2E19-183530C079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5319" y="6453339"/>
            <a:ext cx="4972347" cy="2192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54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document name</a:t>
            </a:r>
          </a:p>
        </p:txBody>
      </p:sp>
    </p:spTree>
    <p:extLst>
      <p:ext uri="{BB962C8B-B14F-4D97-AF65-F5344CB8AC3E}">
        <p14:creationId xmlns:p14="http://schemas.microsoft.com/office/powerpoint/2010/main" val="128985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136" userDrawn="1">
          <p15:clr>
            <a:srgbClr val="FBAE40"/>
          </p15:clr>
        </p15:guide>
        <p15:guide id="6" pos="10323" userDrawn="1">
          <p15:clr>
            <a:srgbClr val="FBAE40"/>
          </p15:clr>
        </p15:guide>
        <p15:guide id="7" pos="1071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ings/Text + sid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31269C-B7B4-C654-9FD1-6BA6490D6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67678" y="0"/>
            <a:ext cx="3938323" cy="6858000"/>
          </a:xfrm>
          <a:prstGeom prst="rect">
            <a:avLst/>
          </a:prstGeom>
          <a:solidFill>
            <a:srgbClr val="FCFBF8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 to add portrait photo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2024" y="1647671"/>
            <a:ext cx="5070563" cy="259060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625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9CEAA-C1C8-3DCC-9D78-0ADA88EDA1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73" y="1013662"/>
            <a:ext cx="5114065" cy="4313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600"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5FC9662-3507-0C58-7174-643435416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977" y="6453336"/>
            <a:ext cx="632023" cy="216024"/>
          </a:xfrm>
          <a:prstGeom prst="rect">
            <a:avLst/>
          </a:prstGeom>
        </p:spPr>
        <p:txBody>
          <a:bodyPr/>
          <a:lstStyle>
            <a:lvl1pPr algn="ctr">
              <a:defRPr sz="975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8787582-C395-F435-C316-00AB1CBB4A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5260" y="6455824"/>
            <a:ext cx="5256212" cy="2135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75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AFE6AE-D810-0648-B5C2-5CD947CC72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2023" y="2349501"/>
            <a:ext cx="5112941" cy="3959225"/>
          </a:xfrm>
          <a:prstGeom prst="rect">
            <a:avLst/>
          </a:prstGeom>
        </p:spPr>
        <p:txBody>
          <a:bodyPr/>
          <a:lstStyle>
            <a:lvl1pPr>
              <a:defRPr sz="1950">
                <a:solidFill>
                  <a:schemeClr val="bg1"/>
                </a:solidFill>
              </a:defRPr>
            </a:lvl1pPr>
            <a:lvl2pPr>
              <a:defRPr sz="1300">
                <a:solidFill>
                  <a:schemeClr val="bg1"/>
                </a:solidFill>
              </a:defRPr>
            </a:lvl2pPr>
            <a:lvl3pPr>
              <a:defRPr sz="1463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6904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90">
          <p15:clr>
            <a:srgbClr val="FBAE40"/>
          </p15:clr>
        </p15:guide>
        <p15:guide id="6" pos="4454">
          <p15:clr>
            <a:srgbClr val="FBAE40"/>
          </p15:clr>
        </p15:guide>
        <p15:guide id="7" pos="462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template (Blue logo)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5D4B97-50A8-5984-E082-795B471BD0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06000" cy="68679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insert cover photo</a:t>
            </a:r>
          </a:p>
        </p:txBody>
      </p:sp>
      <p:pic>
        <p:nvPicPr>
          <p:cNvPr id="5" name="Picture 4" descr="A black and white photo of a black background&#10;&#10;Description automatically generated">
            <a:extLst>
              <a:ext uri="{FF2B5EF4-FFF2-40B4-BE49-F238E27FC236}">
                <a16:creationId xmlns:a16="http://schemas.microsoft.com/office/drawing/2014/main" id="{9EAF4DDE-5C0B-5EA1-45DD-59C6A37B5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" y="5013176"/>
            <a:ext cx="9921875" cy="1854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1"/>
            <a:ext cx="2789321" cy="24865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Cover Template (blue logo)</a:t>
            </a:r>
          </a:p>
          <a:p>
            <a:endParaRPr lang="en-NZ" sz="1272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Cover heading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 medium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40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White</a:t>
            </a:r>
          </a:p>
          <a:p>
            <a:endParaRPr lang="en-NZ" sz="1174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instruction text to add photo: Ensure photo has clear space to allow for contrast of the Pāmu logo (top right)</a:t>
            </a:r>
          </a:p>
          <a:p>
            <a:endParaRPr lang="en-NZ" sz="1174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 photos that give the heading and Pāmu logo high contrast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4F357B-A4B8-AD22-0EAD-B53CAF50E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39" y="5517232"/>
            <a:ext cx="8642351" cy="648072"/>
          </a:xfrm>
          <a:prstGeom prst="rect">
            <a:avLst/>
          </a:prstGeom>
          <a:noFill/>
        </p:spPr>
        <p:txBody>
          <a:bodyPr lIns="0" tIns="251999" rIns="180000" bIns="180000" anchor="ctr" anchorCtr="0"/>
          <a:lstStyle>
            <a:lvl1pPr algn="l">
              <a:defRPr lang="en-NZ" sz="3181" kern="1200" cap="none" baseline="0" dirty="0">
                <a:solidFill>
                  <a:srgbClr val="FCFBF8"/>
                </a:solidFill>
                <a:latin typeface="+mj-lt"/>
                <a:ea typeface="MS PGothic" panose="020B0600070205080204" pitchFamily="34" charset="-128"/>
                <a:cs typeface="Gotham Rounded Bold" panose="02000000000000000000" pitchFamily="2" charset="77"/>
              </a:defRPr>
            </a:lvl1pPr>
          </a:lstStyle>
          <a:p>
            <a:r>
              <a:rPr lang="en-US"/>
              <a:t>Click to add your title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646AE0-13B2-BA72-4070-CD3EADF57E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825" y="6308726"/>
            <a:ext cx="3529087" cy="288925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174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publish date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932AE8-6E28-FEAB-0A43-CE9567BC7A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115" y="413253"/>
            <a:ext cx="1803281" cy="9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3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template (White logo)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5D4B97-50A8-5984-E082-795B471BD0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06000" cy="686794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insert cover photo</a:t>
            </a:r>
          </a:p>
        </p:txBody>
      </p:sp>
      <p:pic>
        <p:nvPicPr>
          <p:cNvPr id="5" name="Picture 4" descr="A black and white photo of a black background&#10;&#10;Description automatically generated">
            <a:extLst>
              <a:ext uri="{FF2B5EF4-FFF2-40B4-BE49-F238E27FC236}">
                <a16:creationId xmlns:a16="http://schemas.microsoft.com/office/drawing/2014/main" id="{9EAF4DDE-5C0B-5EA1-45DD-59C6A37B5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" y="5013176"/>
            <a:ext cx="9921875" cy="1854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1"/>
            <a:ext cx="2789321" cy="24865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Cover Template (White logo)</a:t>
            </a:r>
          </a:p>
          <a:p>
            <a:endParaRPr lang="en-NZ" sz="1272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Cover heading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 medium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40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White</a:t>
            </a:r>
          </a:p>
          <a:p>
            <a:endParaRPr lang="en-NZ" sz="1174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instruction text to add photo: Ensure photo has clear space to allow for contrast of the Pāmu logo (top right)</a:t>
            </a:r>
          </a:p>
          <a:p>
            <a:endParaRPr lang="en-NZ" sz="1174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 photos that give the heading and Pāmu logo high contrast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4F357B-A4B8-AD22-0EAD-B53CAF50E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39" y="5517232"/>
            <a:ext cx="8642351" cy="648072"/>
          </a:xfrm>
          <a:prstGeom prst="rect">
            <a:avLst/>
          </a:prstGeom>
          <a:noFill/>
        </p:spPr>
        <p:txBody>
          <a:bodyPr lIns="0" tIns="251999" rIns="180000" bIns="180000" anchor="ctr" anchorCtr="0"/>
          <a:lstStyle>
            <a:lvl1pPr algn="l">
              <a:defRPr lang="en-NZ" sz="3181" kern="1200" cap="none" baseline="0" dirty="0">
                <a:solidFill>
                  <a:srgbClr val="FCFBF8"/>
                </a:solidFill>
                <a:latin typeface="+mj-lt"/>
                <a:ea typeface="MS PGothic" panose="020B0600070205080204" pitchFamily="34" charset="-128"/>
                <a:cs typeface="Gotham Rounded Bold" panose="02000000000000000000" pitchFamily="2" charset="77"/>
              </a:defRPr>
            </a:lvl1pPr>
          </a:lstStyle>
          <a:p>
            <a:r>
              <a:rPr lang="en-US"/>
              <a:t>Click to add your title</a:t>
            </a:r>
            <a:endParaRPr lang="en-NZ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646AE0-13B2-BA72-4070-CD3EADF57E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825" y="6308726"/>
            <a:ext cx="3529087" cy="288925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174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publish date</a:t>
            </a:r>
            <a:endParaRPr lang="en-US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29CA7883-65FD-EAAA-4D5F-B5888137A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476674"/>
            <a:ext cx="1887757" cy="9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01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ption 2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F8532-1ECC-FF4F-19D9-84EAFEE9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900000" cy="6850251"/>
          </a:xfrm>
          <a:prstGeom prst="rect">
            <a:avLst/>
          </a:prstGeom>
        </p:spPr>
      </p:pic>
      <p:pic>
        <p:nvPicPr>
          <p:cNvPr id="2" name="Picture 1" descr="A black and white photo of a black background&#10;&#10;Description automatically generated">
            <a:extLst>
              <a:ext uri="{FF2B5EF4-FFF2-40B4-BE49-F238E27FC236}">
                <a16:creationId xmlns:a16="http://schemas.microsoft.com/office/drawing/2014/main" id="{6881DF52-9E4A-A341-CB7D-5BF5FF699D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4958"/>
            <a:ext cx="9906000" cy="3813041"/>
          </a:xfrm>
          <a:prstGeom prst="rect">
            <a:avLst/>
          </a:prstGeom>
        </p:spPr>
      </p:pic>
      <p:pic>
        <p:nvPicPr>
          <p:cNvPr id="10" name="Picture 9" descr="A black and white photo of a black background&#10;&#10;Description automatically generated">
            <a:extLst>
              <a:ext uri="{FF2B5EF4-FFF2-40B4-BE49-F238E27FC236}">
                <a16:creationId xmlns:a16="http://schemas.microsoft.com/office/drawing/2014/main" id="{ECAD99B8-718A-D92F-05E2-FC79930893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4958"/>
            <a:ext cx="9906000" cy="3813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2"/>
            <a:ext cx="2789321" cy="23058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Cover option 2</a:t>
            </a:r>
          </a:p>
          <a:p>
            <a:endParaRPr lang="en-NZ" sz="1272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Cover heading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 medium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40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White</a:t>
            </a:r>
          </a:p>
          <a:p>
            <a:endParaRPr lang="en-NZ" sz="1174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 photos that give the heading and Pāmu logo high contrast</a:t>
            </a:r>
          </a:p>
          <a:p>
            <a:endParaRPr lang="en-NZ" sz="1174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174" b="1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asset: </a:t>
            </a:r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‘Slide-tint.png’ to overlay bottom of photo to highlight heading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4F357B-A4B8-AD22-0EAD-B53CAF50E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024" y="5408053"/>
            <a:ext cx="9073580" cy="648072"/>
          </a:xfrm>
          <a:prstGeom prst="rect">
            <a:avLst/>
          </a:prstGeom>
          <a:noFill/>
        </p:spPr>
        <p:txBody>
          <a:bodyPr lIns="0" tIns="251999" rIns="180000" bIns="180000" anchor="ctr" anchorCtr="0"/>
          <a:lstStyle>
            <a:lvl1pPr algn="l">
              <a:defRPr lang="en-NZ" sz="3181" kern="1200" cap="none" baseline="0" dirty="0">
                <a:solidFill>
                  <a:srgbClr val="FCFBF8"/>
                </a:solidFill>
                <a:latin typeface="+mj-lt"/>
                <a:ea typeface="MS PGothic" panose="020B0600070205080204" pitchFamily="34" charset="-128"/>
                <a:cs typeface="Gotham Rounded Bold" panose="02000000000000000000" pitchFamily="2" charset="77"/>
              </a:defRPr>
            </a:lvl1pPr>
          </a:lstStyle>
          <a:p>
            <a:r>
              <a:rPr lang="en-US"/>
              <a:t>Click to add your title</a:t>
            </a:r>
            <a:endParaRPr lang="en-NZ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7D69D7A-8DB7-0488-DDFF-C7039DAC87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825" y="6308726"/>
            <a:ext cx="3529087" cy="288925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174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publish date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FB1CB-4814-1AF7-EE9C-43C49BFCED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4887" y="445083"/>
            <a:ext cx="1899090" cy="9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28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54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_Blue logo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AB5163-5EB9-2CED-A0B7-DCAED10A75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06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section break photo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DA1AC-A6FD-C8AC-319C-E0C0D67632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115" y="413253"/>
            <a:ext cx="1803281" cy="9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06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4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_White logo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AB5163-5EB9-2CED-A0B7-DCAED10A75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06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section break photo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714AF44E-9C42-7226-3EC9-7D9A2BA53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476674"/>
            <a:ext cx="1887757" cy="9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4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1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C962A9-BAF3-EAD8-212E-59BE1EB68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52" y="0"/>
            <a:ext cx="9936000" cy="6876000"/>
          </a:xfrm>
          <a:prstGeom prst="rect">
            <a:avLst/>
          </a:prstGeom>
        </p:spPr>
      </p:pic>
      <p:pic>
        <p:nvPicPr>
          <p:cNvPr id="10" name="Picture 9" descr="A black and white photo of a black background&#10;&#10;Description automatically generated">
            <a:extLst>
              <a:ext uri="{FF2B5EF4-FFF2-40B4-BE49-F238E27FC236}">
                <a16:creationId xmlns:a16="http://schemas.microsoft.com/office/drawing/2014/main" id="{F95E12E2-C948-FADC-A07B-2292CB8FF7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72345"/>
            <a:ext cx="9906000" cy="38130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1A91E-7950-0BD7-0094-C008354E6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684A1361-1E4F-FB13-7CF0-00FE923C7B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521" y="3429000"/>
            <a:ext cx="8641655" cy="2892120"/>
          </a:xfrm>
          <a:prstGeom prst="rect">
            <a:avLst/>
          </a:prstGeom>
        </p:spPr>
        <p:txBody>
          <a:bodyPr lIns="0" tIns="46800" rIns="0" numCol="2" spcCol="1800000"/>
          <a:lstStyle>
            <a:lvl1pPr marL="40272" indent="-40272" eaLnBrk="1" hangingPunct="1">
              <a:lnSpc>
                <a:spcPct val="100000"/>
              </a:lnSpc>
              <a:spcBef>
                <a:spcPts val="45"/>
              </a:spcBef>
              <a:spcAft>
                <a:spcPts val="45"/>
              </a:spcAft>
              <a:buClr>
                <a:schemeClr val="tx1"/>
              </a:buClr>
              <a:buFont typeface="+mj-lt"/>
              <a:buNone/>
              <a:defRPr sz="1431">
                <a:solidFill>
                  <a:srgbClr val="FFFFFF"/>
                </a:solidFill>
              </a:defRPr>
            </a:lvl1pPr>
          </a:lstStyle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Click here to add your contents heading	1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256EC59-F2D7-F846-B70A-E48B52D1B4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7060" y="6453338"/>
            <a:ext cx="4824412" cy="216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79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5FED6-C323-7E2D-80EF-593404611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521" y="2583044"/>
            <a:ext cx="8641654" cy="547995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318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Contents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DAAD510E-04C1-0BC7-DEA0-10B2D28BEC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476674"/>
            <a:ext cx="1887757" cy="9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61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/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1A91E-7950-0BD7-0094-C008354E6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FDD1CD4-A4D5-B467-1F57-651A368620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907" y="1700809"/>
            <a:ext cx="8580953" cy="3465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684A1361-1E4F-FB13-7CF0-00FE923C7B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520" y="2136149"/>
            <a:ext cx="8641655" cy="4176117"/>
          </a:xfrm>
          <a:prstGeom prst="rect">
            <a:avLst/>
          </a:prstGeom>
        </p:spPr>
        <p:txBody>
          <a:bodyPr lIns="0" tIns="46800" rIns="0" numCol="2" spcCol="540000"/>
          <a:lstStyle>
            <a:lvl1pPr marL="40272" indent="-40272" eaLnBrk="1" hangingPunct="1">
              <a:lnSpc>
                <a:spcPct val="100000"/>
              </a:lnSpc>
              <a:spcBef>
                <a:spcPts val="45"/>
              </a:spcBef>
              <a:spcAft>
                <a:spcPts val="45"/>
              </a:spcAft>
              <a:buNone/>
              <a:defRPr sz="1193">
                <a:solidFill>
                  <a:srgbClr val="3D3D3D"/>
                </a:solidFill>
              </a:defRPr>
            </a:lvl1pPr>
          </a:lstStyle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Click here to add your text.  Body text is Calibri 10, colour is “</a:t>
            </a:r>
            <a:r>
              <a:rPr lang="en-NZ" altLang="en-US" err="1">
                <a:solidFill>
                  <a:srgbClr val="471D2A"/>
                </a:solidFill>
              </a:rPr>
              <a:t>Pāmu</a:t>
            </a:r>
            <a:r>
              <a:rPr lang="en-NZ" altLang="en-US">
                <a:solidFill>
                  <a:srgbClr val="471D2A"/>
                </a:solidFill>
              </a:rPr>
              <a:t> grey” on the colour palate.. 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Text heavy slides should always go over 2 columns or continue over x2 slides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Text boxes should never go below footer guide line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256EC59-F2D7-F846-B70A-E48B52D1B4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7060" y="6453338"/>
            <a:ext cx="4824412" cy="216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79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5FED6-C323-7E2D-80EF-593404611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520" y="1052736"/>
            <a:ext cx="8000190" cy="43511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edit main title</a:t>
            </a:r>
          </a:p>
        </p:txBody>
      </p:sp>
    </p:spTree>
    <p:extLst>
      <p:ext uri="{BB962C8B-B14F-4D97-AF65-F5344CB8AC3E}">
        <p14:creationId xmlns:p14="http://schemas.microsoft.com/office/powerpoint/2010/main" val="168487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/text/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1A91E-7950-0BD7-0094-C008354E6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3976" y="6453338"/>
            <a:ext cx="632023" cy="216122"/>
          </a:xfrm>
        </p:spPr>
        <p:txBody>
          <a:bodyPr/>
          <a:lstStyle>
            <a:lvl1pPr>
              <a:defRPr sz="1200"/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473649-F4B1-7D06-BD7A-24948512C087}"/>
              </a:ext>
            </a:extLst>
          </p:cNvPr>
          <p:cNvSpPr txBox="1"/>
          <p:nvPr userDrawn="1"/>
        </p:nvSpPr>
        <p:spPr>
          <a:xfrm>
            <a:off x="-2967880" y="0"/>
            <a:ext cx="2789321" cy="28931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3200" dirty="0">
                <a:solidFill>
                  <a:srgbClr val="00263E"/>
                </a:solidFill>
                <a:latin typeface="Gotham Rounded Medium" pitchFamily="50" charset="0"/>
              </a:rPr>
              <a:t>Header</a:t>
            </a:r>
          </a:p>
          <a:p>
            <a:r>
              <a:rPr lang="en-NZ" sz="1400" b="0" i="0" dirty="0">
                <a:solidFill>
                  <a:srgbClr val="00263E"/>
                </a:solidFill>
                <a:latin typeface="+mj-lt"/>
                <a:cs typeface="Calibri" panose="020F0502020204030204" pitchFamily="34" charset="0"/>
              </a:rPr>
              <a:t>Gotham Rounded Medium, Size 32 </a:t>
            </a:r>
            <a:endParaRPr lang="en-NZ" sz="1600" dirty="0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endParaRPr lang="en-NZ" sz="2000" dirty="0">
              <a:solidFill>
                <a:srgbClr val="00263E"/>
              </a:solidFill>
              <a:latin typeface="+mj-lt"/>
            </a:endParaRPr>
          </a:p>
          <a:p>
            <a:r>
              <a:rPr lang="en-NZ" sz="2000" dirty="0">
                <a:solidFill>
                  <a:srgbClr val="00263E"/>
                </a:solidFill>
                <a:latin typeface="+mj-lt"/>
              </a:rPr>
              <a:t>Subheading</a:t>
            </a:r>
          </a:p>
          <a:p>
            <a:r>
              <a:rPr lang="en-NZ" sz="1400" b="0" i="0" dirty="0">
                <a:solidFill>
                  <a:srgbClr val="00263E"/>
                </a:solidFill>
                <a:latin typeface="+mj-lt"/>
                <a:cs typeface="Calibri" panose="020F0502020204030204" pitchFamily="34" charset="0"/>
              </a:rPr>
              <a:t>Gotham Rounded Medium, Size 20</a:t>
            </a:r>
            <a:endParaRPr lang="en-NZ" sz="1400" dirty="0">
              <a:solidFill>
                <a:srgbClr val="00263E"/>
              </a:solidFill>
              <a:latin typeface="+mj-lt"/>
            </a:endParaRPr>
          </a:p>
          <a:p>
            <a:endParaRPr lang="en-NZ" sz="1800" b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800" b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Body, two columns, Calibri, Size 18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FDD1CD4-A4D5-B467-1F57-651A368620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257" y="1651726"/>
            <a:ext cx="8580953" cy="3465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000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 dirty="0"/>
              <a:t>Click to add subtitle or delete box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256EC59-F2D7-F846-B70A-E48B52D1B4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7060" y="6453338"/>
            <a:ext cx="4824412" cy="216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5FED6-C323-7E2D-80EF-593404611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869" y="1014392"/>
            <a:ext cx="6953273" cy="43511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main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CDA52C-A559-29B8-0E69-5BBD2CFCC9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2024" y="2349500"/>
            <a:ext cx="8641953" cy="39592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64889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/text 3 column/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2520" y="1700808"/>
            <a:ext cx="8580953" cy="340622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AC4A66F-8E3E-7127-BA31-1543A89EC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288" y="6453336"/>
            <a:ext cx="366241" cy="216024"/>
          </a:xfrm>
          <a:prstGeom prst="rect">
            <a:avLst/>
          </a:prstGeom>
        </p:spPr>
        <p:txBody>
          <a:bodyPr/>
          <a:lstStyle>
            <a:lvl1pPr algn="r">
              <a:defRPr sz="1174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64438-E75C-849B-2932-911E115454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8498" y="6453336"/>
            <a:ext cx="4752975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79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9DA322-876E-61F0-F734-0AB775028F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520" y="1072253"/>
            <a:ext cx="6769100" cy="340622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edit main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F46C84-5B09-D390-7D9E-26515266C6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024" y="2205039"/>
            <a:ext cx="8641953" cy="4103687"/>
          </a:xfrm>
          <a:prstGeom prst="rect">
            <a:avLst/>
          </a:prstGeom>
        </p:spPr>
        <p:txBody>
          <a:bodyPr lIns="0" tIns="0" rIns="0" bIns="0" numCol="3" spcCol="540000">
            <a:normAutofit/>
          </a:bodyPr>
          <a:lstStyle>
            <a:lvl1pPr marL="0" indent="0">
              <a:buFontTx/>
              <a:buNone/>
              <a:defRPr sz="1113">
                <a:solidFill>
                  <a:srgbClr val="3D3D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7641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/text 3 column/no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2520" y="1700808"/>
            <a:ext cx="8580953" cy="340622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AC4A66F-8E3E-7127-BA31-1543A89EC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288" y="6453336"/>
            <a:ext cx="366241" cy="216024"/>
          </a:xfrm>
          <a:prstGeom prst="rect">
            <a:avLst/>
          </a:prstGeom>
        </p:spPr>
        <p:txBody>
          <a:bodyPr/>
          <a:lstStyle>
            <a:lvl1pPr algn="r">
              <a:defRPr sz="1174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64438-E75C-849B-2932-911E115454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8498" y="6453336"/>
            <a:ext cx="4752975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79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9DA322-876E-61F0-F734-0AB775028F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520" y="1072253"/>
            <a:ext cx="6769100" cy="340622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edit main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F46C84-5B09-D390-7D9E-26515266C6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024" y="2205039"/>
            <a:ext cx="8641953" cy="4103687"/>
          </a:xfrm>
          <a:prstGeom prst="rect">
            <a:avLst/>
          </a:prstGeom>
        </p:spPr>
        <p:txBody>
          <a:bodyPr lIns="0" tIns="0" rIns="0" bIns="0" numCol="3" spcCol="540000">
            <a:normAutofit/>
          </a:bodyPr>
          <a:lstStyle>
            <a:lvl1pPr marL="0" indent="0">
              <a:buFontTx/>
              <a:buNone/>
              <a:defRPr sz="1113">
                <a:solidFill>
                  <a:srgbClr val="3D3D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A9D401-A538-C945-4095-90F88554FB12}"/>
              </a:ext>
            </a:extLst>
          </p:cNvPr>
          <p:cNvSpPr/>
          <p:nvPr userDrawn="1"/>
        </p:nvSpPr>
        <p:spPr>
          <a:xfrm>
            <a:off x="7692941" y="461008"/>
            <a:ext cx="1568624" cy="923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56"/>
          </a:p>
        </p:txBody>
      </p:sp>
    </p:spTree>
    <p:extLst>
      <p:ext uri="{BB962C8B-B14F-4D97-AF65-F5344CB8AC3E}">
        <p14:creationId xmlns:p14="http://schemas.microsoft.com/office/powerpoint/2010/main" val="29207663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/text/side pan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91984F-3520-A02B-5378-375E3C53EB6D}"/>
              </a:ext>
            </a:extLst>
          </p:cNvPr>
          <p:cNvSpPr/>
          <p:nvPr userDrawn="1"/>
        </p:nvSpPr>
        <p:spPr>
          <a:xfrm>
            <a:off x="5265036" y="2051637"/>
            <a:ext cx="4028005" cy="3614545"/>
          </a:xfrm>
          <a:prstGeom prst="rect">
            <a:avLst/>
          </a:prstGeom>
          <a:solidFill>
            <a:srgbClr val="8AB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86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2520" y="1067887"/>
            <a:ext cx="8592564" cy="566736"/>
          </a:xfrm>
          <a:prstGeom prst="rect">
            <a:avLst/>
          </a:prstGeom>
        </p:spPr>
        <p:txBody>
          <a:bodyPr lIns="0" rIns="90000"/>
          <a:lstStyle>
            <a:lvl1pPr>
              <a:defRPr lang="en-NZ" sz="2385" kern="1200" cap="none" baseline="0" dirty="0">
                <a:solidFill>
                  <a:srgbClr val="00263E"/>
                </a:solidFill>
                <a:latin typeface="+mj-lt"/>
                <a:ea typeface="MS PGothic" panose="020B0600070205080204" pitchFamily="34" charset="-128"/>
                <a:cs typeface="ＭＳ Ｐゴシック" pitchFamily="-109" charset="-128"/>
              </a:defRPr>
            </a:lvl1pPr>
          </a:lstStyle>
          <a:p>
            <a:r>
              <a:rPr lang="en-US"/>
              <a:t>Click to add your title</a:t>
            </a:r>
            <a:endParaRPr lang="en-NZ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1DD69BF-3B83-3684-3287-04E85DA29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3503" y="2308501"/>
            <a:ext cx="3593604" cy="348971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 cap="none" baseline="0">
                <a:solidFill>
                  <a:srgbClr val="00263E"/>
                </a:solidFill>
                <a:latin typeface="Gotham Rounded Medium" panose="02000000000000000000" pitchFamily="50" charset="0"/>
              </a:defRPr>
            </a:lvl1pPr>
          </a:lstStyle>
          <a:p>
            <a:pPr lvl="0"/>
            <a:r>
              <a:rPr lang="en-US" altLang="en-US"/>
              <a:t>Click to add 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749EFE6-03BB-06FC-3878-6CB9DD287D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23" y="2101820"/>
            <a:ext cx="4465638" cy="3606890"/>
          </a:xfrm>
          <a:prstGeom prst="rect">
            <a:avLst/>
          </a:prstGeom>
        </p:spPr>
        <p:txBody>
          <a:bodyPr lIns="0" tIns="46800" rIns="0"/>
          <a:lstStyle>
            <a:lvl1pPr marL="40272" indent="-40272" defTabSz="352342" eaLnBrk="1" hangingPunct="1">
              <a:lnSpc>
                <a:spcPct val="100000"/>
              </a:lnSpc>
              <a:spcBef>
                <a:spcPts val="45"/>
              </a:spcBef>
              <a:spcAft>
                <a:spcPts val="45"/>
              </a:spcAft>
              <a:buFont typeface="Arial" panose="020B0604020202020204" pitchFamily="34" charset="0"/>
              <a:buNone/>
              <a:defRPr sz="1193">
                <a:solidFill>
                  <a:srgbClr val="3D3D3D"/>
                </a:solidFill>
              </a:defRPr>
            </a:lvl1pPr>
          </a:lstStyle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Click here to add your text.  Body text is Calibri 10, colour is “</a:t>
            </a:r>
            <a:r>
              <a:rPr lang="en-NZ" altLang="en-US" err="1">
                <a:solidFill>
                  <a:srgbClr val="471D2A"/>
                </a:solidFill>
              </a:rPr>
              <a:t>Pāmu</a:t>
            </a:r>
            <a:r>
              <a:rPr lang="en-NZ" altLang="en-US">
                <a:solidFill>
                  <a:srgbClr val="471D2A"/>
                </a:solidFill>
              </a:rPr>
              <a:t> grey” on the colour palate.. 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Text heavy slides should always go over 4 columns or continue over x2 slides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Text boxes should never go below footer guide line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AC1E864-D7DB-DADE-B464-210AA2F8F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3503" y="2797756"/>
            <a:ext cx="3593604" cy="2122303"/>
          </a:xfrm>
          <a:prstGeom prst="rect">
            <a:avLst/>
          </a:prstGeom>
        </p:spPr>
        <p:txBody>
          <a:bodyPr lIns="0" tIns="46800" rIns="0"/>
          <a:lstStyle>
            <a:lvl1pPr marL="40272" indent="-40272" eaLnBrk="1" hangingPunct="1">
              <a:lnSpc>
                <a:spcPct val="100000"/>
              </a:lnSpc>
              <a:spcBef>
                <a:spcPts val="45"/>
              </a:spcBef>
              <a:spcAft>
                <a:spcPts val="45"/>
              </a:spcAft>
              <a:buNone/>
              <a:defRPr sz="1113">
                <a:solidFill>
                  <a:srgbClr val="00263E"/>
                </a:solidFill>
              </a:defRPr>
            </a:lvl1pPr>
          </a:lstStyle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Click here to add your side panel text.  Body text is Calibri 10, colour is “white”.  You can scale up to 12pt font if needed.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CD9F7B-CDCC-2996-38F4-D47288ADB0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826" y="1675777"/>
            <a:ext cx="8612002" cy="256098"/>
          </a:xfrm>
          <a:prstGeom prst="rect">
            <a:avLst/>
          </a:prstGeom>
        </p:spPr>
        <p:txBody>
          <a:bodyPr lIns="0" rIns="90000" bIns="0"/>
          <a:lstStyle>
            <a:lvl1pPr marL="0" indent="0">
              <a:buNone/>
              <a:defRPr sz="1431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844A0-FA16-8368-24CA-EAB48CAA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288" y="6453336"/>
            <a:ext cx="366241" cy="216024"/>
          </a:xfrm>
          <a:prstGeom prst="rect">
            <a:avLst/>
          </a:prstGeom>
        </p:spPr>
        <p:txBody>
          <a:bodyPr/>
          <a:lstStyle>
            <a:lvl1pPr algn="r">
              <a:defRPr sz="1174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01525F5-B144-4128-C1FC-093F4B806C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5261" y="6455824"/>
            <a:ext cx="5256212" cy="2135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79"/>
            </a:lvl1pPr>
          </a:lstStyle>
          <a:p>
            <a:pPr lvl="0"/>
            <a:r>
              <a:rPr lang="en-GB"/>
              <a:t>Click to add document name</a:t>
            </a:r>
          </a:p>
        </p:txBody>
      </p:sp>
    </p:spTree>
    <p:extLst>
      <p:ext uri="{BB962C8B-B14F-4D97-AF65-F5344CB8AC3E}">
        <p14:creationId xmlns:p14="http://schemas.microsoft.com/office/powerpoint/2010/main" val="1787817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720">
          <p15:clr>
            <a:srgbClr val="FBAE40"/>
          </p15:clr>
        </p15:guide>
        <p15:guide id="3" pos="25243">
          <p15:clr>
            <a:srgbClr val="FBAE40"/>
          </p15:clr>
        </p15:guide>
        <p15:guide id="6" pos="14264">
          <p15:clr>
            <a:srgbClr val="FBAE40"/>
          </p15:clr>
        </p15:guide>
        <p15:guide id="8" pos="1387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/Text + sid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2024" y="1678931"/>
            <a:ext cx="5070563" cy="259060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31269C-B7B4-C654-9FD1-6BA6490D6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67678" y="0"/>
            <a:ext cx="3938323" cy="6858000"/>
          </a:xfrm>
          <a:prstGeom prst="rect">
            <a:avLst/>
          </a:prstGeom>
          <a:solidFill>
            <a:srgbClr val="FCFBF8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 to add portrait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7E4C71D-9517-6636-4833-04CF0A537A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774" y="2132858"/>
            <a:ext cx="5070563" cy="8368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40272" indent="-40272" eaLnBrk="1" hangingPunct="1">
              <a:lnSpc>
                <a:spcPct val="100000"/>
              </a:lnSpc>
              <a:spcBef>
                <a:spcPts val="45"/>
              </a:spcBef>
              <a:spcAft>
                <a:spcPts val="45"/>
              </a:spcAft>
              <a:buNone/>
              <a:defRPr sz="1193">
                <a:solidFill>
                  <a:srgbClr val="3D3D3D"/>
                </a:solidFill>
              </a:defRPr>
            </a:lvl1pPr>
          </a:lstStyle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Click here to add your para text.  Body text is Calibri 14, colour is “</a:t>
            </a:r>
            <a:r>
              <a:rPr lang="en-NZ" altLang="en-US" err="1">
                <a:solidFill>
                  <a:srgbClr val="471D2A"/>
                </a:solidFill>
              </a:rPr>
              <a:t>Pāmu</a:t>
            </a:r>
            <a:r>
              <a:rPr lang="en-NZ" altLang="en-US">
                <a:solidFill>
                  <a:srgbClr val="471D2A"/>
                </a:solidFill>
              </a:rPr>
              <a:t> grey” on the colour palate.  You can scale down to 12pt font if needed. 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Text heavy slides should always go over 2 columns or continue over x2 slides</a:t>
            </a:r>
          </a:p>
          <a:p>
            <a:pPr marL="177800" indent="-177800" eaLnBrk="1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NZ" altLang="en-US">
                <a:solidFill>
                  <a:srgbClr val="471D2A"/>
                </a:solidFill>
              </a:rPr>
              <a:t>Text boxes should never go below </a:t>
            </a:r>
            <a:r>
              <a:rPr lang="en-NZ" altLang="en-US" err="1">
                <a:solidFill>
                  <a:srgbClr val="471D2A"/>
                </a:solidFill>
              </a:rPr>
              <a:t>Pāmu</a:t>
            </a:r>
            <a:r>
              <a:rPr lang="en-NZ" altLang="en-US">
                <a:solidFill>
                  <a:srgbClr val="471D2A"/>
                </a:solidFill>
              </a:rPr>
              <a:t> logo in footer</a:t>
            </a:r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27493CDE-9DA1-AAD2-C104-D6C950BFD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6871" y="4653136"/>
            <a:ext cx="1801281" cy="27194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9CEAA-C1C8-3DCC-9D78-0ADA88EDA1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73" y="1052736"/>
            <a:ext cx="5114065" cy="4313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913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720">
          <p15:clr>
            <a:srgbClr val="FBAE40"/>
          </p15:clr>
        </p15:guide>
        <p15:guide id="6" pos="15637">
          <p15:clr>
            <a:srgbClr val="FBAE40"/>
          </p15:clr>
        </p15:guide>
        <p15:guide id="7" pos="1622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C49449-DD16-63D3-D588-1E4E37341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288" y="6453336"/>
            <a:ext cx="366241" cy="216024"/>
          </a:xfrm>
          <a:prstGeom prst="rect">
            <a:avLst/>
          </a:prstGeom>
        </p:spPr>
        <p:txBody>
          <a:bodyPr/>
          <a:lstStyle>
            <a:lvl1pPr algn="r">
              <a:defRPr sz="1174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D20DC2-0247-5B11-343E-02881B8B7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825" y="1052736"/>
            <a:ext cx="5257800" cy="43338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9E4E6-E7DF-EDFB-7F7B-8D4FF39683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5009" y="6453338"/>
            <a:ext cx="4176712" cy="216073"/>
          </a:xfrm>
          <a:prstGeom prst="rect">
            <a:avLst/>
          </a:prstGeom>
        </p:spPr>
        <p:txBody>
          <a:bodyPr tIns="46800" rIns="0"/>
          <a:lstStyle>
            <a:lvl1pPr marL="0" indent="0" algn="r">
              <a:buNone/>
              <a:defRPr sz="979"/>
            </a:lvl1pPr>
            <a:lvl2pPr marL="363561" indent="0">
              <a:buNone/>
              <a:defRPr/>
            </a:lvl2pPr>
            <a:lvl3pPr marL="727123" indent="0">
              <a:buNone/>
              <a:defRPr/>
            </a:lvl3pPr>
            <a:lvl4pPr marL="1090684" indent="0">
              <a:buNone/>
              <a:defRPr/>
            </a:lvl4pPr>
            <a:lvl5pPr marL="1454246" indent="0">
              <a:buNone/>
              <a:defRPr/>
            </a:lvl5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53FD9A3-3F1C-4B7B-ED47-B58AC24DB1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825" y="1700810"/>
            <a:ext cx="3961136" cy="216445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>
                <a:latin typeface="+mj-lt"/>
              </a:defRPr>
            </a:lvl1pPr>
          </a:lstStyle>
          <a:p>
            <a:pPr lvl="0"/>
            <a:r>
              <a:rPr lang="en-GB"/>
              <a:t>Click to add infographic sub-heading</a:t>
            </a:r>
          </a:p>
        </p:txBody>
      </p:sp>
    </p:spTree>
    <p:extLst>
      <p:ext uri="{BB962C8B-B14F-4D97-AF65-F5344CB8AC3E}">
        <p14:creationId xmlns:p14="http://schemas.microsoft.com/office/powerpoint/2010/main" val="3604754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ar Infographi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DBFC96-84B8-1CB4-7C54-5B790B24C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288" y="6453336"/>
            <a:ext cx="366241" cy="216024"/>
          </a:xfrm>
          <a:prstGeom prst="rect">
            <a:avLst/>
          </a:prstGeom>
        </p:spPr>
        <p:txBody>
          <a:bodyPr/>
          <a:lstStyle>
            <a:lvl1pPr algn="r">
              <a:defRPr sz="1174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93277-BB7E-3B06-DEF5-F2A3D183BF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826" y="1052736"/>
            <a:ext cx="5905500" cy="504825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add calendar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0C94E-4445-D92E-6A89-0F46898740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21104" y="6452917"/>
            <a:ext cx="3671888" cy="216445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979"/>
            </a:lvl1pPr>
          </a:lstStyle>
          <a:p>
            <a:pPr lvl="0"/>
            <a:r>
              <a:rPr lang="en-GB"/>
              <a:t>Click to add document name</a:t>
            </a:r>
            <a:endParaRPr lang="en-US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EB27B077-FE1B-607A-578D-7145E797EA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825" y="1700810"/>
            <a:ext cx="3961136" cy="216445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>
                <a:latin typeface="+mj-lt"/>
              </a:defRPr>
            </a:lvl1pPr>
          </a:lstStyle>
          <a:p>
            <a:pPr lvl="0"/>
            <a:r>
              <a:rPr lang="en-GB"/>
              <a:t>Click to add calendar sub-heading</a:t>
            </a:r>
          </a:p>
        </p:txBody>
      </p:sp>
    </p:spTree>
    <p:extLst>
      <p:ext uri="{BB962C8B-B14F-4D97-AF65-F5344CB8AC3E}">
        <p14:creationId xmlns:p14="http://schemas.microsoft.com/office/powerpoint/2010/main" val="1683544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1"/>
            <a:ext cx="2789321" cy="614847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Charts Slide</a:t>
            </a:r>
            <a:endParaRPr lang="en-NZ" sz="1272">
              <a:solidFill>
                <a:srgbClr val="00263E"/>
              </a:solidFill>
              <a:highlight>
                <a:srgbClr val="FFFF00"/>
              </a:highlight>
            </a:endParaRPr>
          </a:p>
          <a:p>
            <a:endParaRPr lang="en-NZ" sz="1272">
              <a:solidFill>
                <a:srgbClr val="00263E"/>
              </a:solidFill>
              <a:highlight>
                <a:srgbClr val="FFFF00"/>
              </a:highlight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Header 1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 medium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30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Navy (0,38,62)</a:t>
            </a:r>
          </a:p>
          <a:p>
            <a:endParaRPr lang="en-NZ" sz="1272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077" b="1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create chart:</a:t>
            </a:r>
          </a:p>
          <a:p>
            <a:r>
              <a:rPr lang="en-NZ" sz="1077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– Chart – Choose required chart type</a:t>
            </a:r>
          </a:p>
          <a:p>
            <a:endParaRPr lang="en-NZ" sz="1077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077" b="1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click chart to edit chart data</a:t>
            </a:r>
            <a:endParaRPr lang="en-NZ" sz="1272" b="1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077">
                <a:solidFill>
                  <a:srgbClr val="00263E"/>
                </a:solidFill>
              </a:rPr>
              <a:t>Edit data in Excel tab</a:t>
            </a: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r>
              <a:rPr lang="en-NZ" sz="1077" b="1">
                <a:solidFill>
                  <a:srgbClr val="00263E"/>
                </a:solidFill>
              </a:rPr>
              <a:t>Changing Chart text colour</a:t>
            </a:r>
          </a:p>
          <a:p>
            <a:r>
              <a:rPr lang="en-NZ" sz="1077">
                <a:solidFill>
                  <a:srgbClr val="00263E"/>
                </a:solidFill>
              </a:rPr>
              <a:t>Once chart is inserted you will need to change the text colour to Navy (0,38,62)</a:t>
            </a:r>
          </a:p>
          <a:p>
            <a:endParaRPr lang="en-NZ" sz="1077">
              <a:solidFill>
                <a:srgbClr val="00263E"/>
              </a:solidFill>
            </a:endParaRPr>
          </a:p>
          <a:p>
            <a:r>
              <a:rPr lang="en-NZ" sz="1077">
                <a:solidFill>
                  <a:srgbClr val="00263E"/>
                </a:solidFill>
              </a:rPr>
              <a:t>Select chart text box – Home – text colour dropdown</a:t>
            </a: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272">
              <a:solidFill>
                <a:srgbClr val="00263E"/>
              </a:solidFill>
            </a:endParaRPr>
          </a:p>
          <a:p>
            <a:endParaRPr lang="en-NZ" sz="1272">
              <a:solidFill>
                <a:srgbClr val="00263E"/>
              </a:solidFill>
            </a:endParaRPr>
          </a:p>
          <a:p>
            <a:endParaRPr lang="en-NZ" sz="1272">
              <a:solidFill>
                <a:srgbClr val="00263E"/>
              </a:solidFill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AEE7AF7-2E05-6AE7-62EB-B0CFBA4BA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86870" y="2760145"/>
            <a:ext cx="2164509" cy="7200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DCB1E89-31AD-52E1-A9CE-C2EAE5E96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8171" y="4996002"/>
            <a:ext cx="2789275" cy="144946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581922-3932-AF98-7CB1-53C0C63B8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288" y="6453336"/>
            <a:ext cx="366241" cy="216024"/>
          </a:xfrm>
          <a:prstGeom prst="rect">
            <a:avLst/>
          </a:prstGeom>
        </p:spPr>
        <p:txBody>
          <a:bodyPr/>
          <a:lstStyle>
            <a:lvl1pPr algn="r">
              <a:defRPr sz="1174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F90D4-96A8-AEF1-2373-9247E1849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1045399"/>
            <a:ext cx="6553200" cy="36013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add chart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54F1D0-7617-8722-0628-52BD4C5EDB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9792" y="6452916"/>
            <a:ext cx="6553200" cy="216445"/>
          </a:xfrm>
          <a:prstGeom prst="rect">
            <a:avLst/>
          </a:prstGeom>
        </p:spPr>
        <p:txBody>
          <a:bodyPr tIns="46800" rIns="0"/>
          <a:lstStyle>
            <a:lvl1pPr marL="0" indent="0" algn="r">
              <a:buNone/>
              <a:defRPr sz="979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4578E3-25F3-6046-359D-AC1AC28FB3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825" y="1700215"/>
            <a:ext cx="3961136" cy="216445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370">
                <a:latin typeface="+mj-lt"/>
              </a:defRPr>
            </a:lvl1pPr>
          </a:lstStyle>
          <a:p>
            <a:pPr lvl="0"/>
            <a:r>
              <a:rPr lang="en-GB"/>
              <a:t>Click to chart sub-heading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95C5A1-A986-27B8-8456-2D62D51278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826" y="2204865"/>
            <a:ext cx="4249738" cy="4103861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979">
                <a:solidFill>
                  <a:srgbClr val="3D3D3D"/>
                </a:solidFill>
              </a:defRPr>
            </a:lvl1pPr>
            <a:lvl2pPr marL="363561" indent="0">
              <a:buNone/>
              <a:defRPr sz="979"/>
            </a:lvl2pPr>
            <a:lvl3pPr marL="727123" indent="0">
              <a:buNone/>
              <a:defRPr sz="979"/>
            </a:lvl3pPr>
            <a:lvl4pPr marL="1090684" indent="0">
              <a:buNone/>
              <a:defRPr sz="979"/>
            </a:lvl4pPr>
            <a:lvl5pPr marL="1454246" indent="0">
              <a:buNone/>
              <a:defRPr sz="979"/>
            </a:lvl5pPr>
          </a:lstStyle>
          <a:p>
            <a:pPr lvl="0"/>
            <a:r>
              <a:rPr lang="en-GB"/>
              <a:t>Click to edit chart text</a:t>
            </a:r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CD3E3C3E-1CD0-99FC-438E-B54DF6B3E614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953001" y="2205040"/>
            <a:ext cx="4321175" cy="410368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370">
                <a:solidFill>
                  <a:srgbClr val="00263E"/>
                </a:solidFill>
              </a:defRPr>
            </a:lvl1pPr>
          </a:lstStyle>
          <a:p>
            <a:r>
              <a:rPr lang="en-US"/>
              <a:t>Click here to add chart</a:t>
            </a:r>
          </a:p>
        </p:txBody>
      </p:sp>
    </p:spTree>
    <p:extLst>
      <p:ext uri="{BB962C8B-B14F-4D97-AF65-F5344CB8AC3E}">
        <p14:creationId xmlns:p14="http://schemas.microsoft.com/office/powerpoint/2010/main" val="971112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harts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3"/>
            <a:ext cx="2789321" cy="68414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Multiple Charts Slide</a:t>
            </a:r>
            <a:endParaRPr lang="en-NZ" sz="1272">
              <a:solidFill>
                <a:srgbClr val="00263E"/>
              </a:solidFill>
              <a:highlight>
                <a:srgbClr val="FFFF00"/>
              </a:highlight>
            </a:endParaRPr>
          </a:p>
          <a:p>
            <a:endParaRPr lang="en-NZ" sz="1272">
              <a:solidFill>
                <a:srgbClr val="00263E"/>
              </a:solidFill>
              <a:highlight>
                <a:srgbClr val="FFFF00"/>
              </a:highlight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Header 1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 medium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30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Navy (0,38,62)</a:t>
            </a:r>
          </a:p>
          <a:p>
            <a:endParaRPr lang="en-NZ" sz="1272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077" b="1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multiple charts:</a:t>
            </a:r>
          </a:p>
          <a:p>
            <a:r>
              <a:rPr lang="en-NZ" sz="1077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maximum of x2 charts is ideal. A blue frame must be used to separate each chart as shown</a:t>
            </a:r>
          </a:p>
          <a:p>
            <a:endParaRPr lang="en-NZ" sz="1272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077" b="1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create chart:</a:t>
            </a:r>
          </a:p>
          <a:p>
            <a:r>
              <a:rPr lang="en-NZ" sz="1077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– Chart – Choose required chart type</a:t>
            </a:r>
          </a:p>
          <a:p>
            <a:endParaRPr lang="en-NZ" sz="1077" b="0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077" b="1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click chart to edit chart data</a:t>
            </a:r>
            <a:endParaRPr lang="en-NZ" sz="1272" b="1" i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077">
                <a:solidFill>
                  <a:srgbClr val="00263E"/>
                </a:solidFill>
              </a:rPr>
              <a:t>Edit data in Excel tab</a:t>
            </a: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r>
              <a:rPr lang="en-NZ" sz="1077" b="1">
                <a:solidFill>
                  <a:srgbClr val="00263E"/>
                </a:solidFill>
              </a:rPr>
              <a:t>Changing Chart text colour</a:t>
            </a:r>
          </a:p>
          <a:p>
            <a:r>
              <a:rPr lang="en-NZ" sz="1077">
                <a:solidFill>
                  <a:srgbClr val="00263E"/>
                </a:solidFill>
              </a:rPr>
              <a:t>Once chart is inserted you will need to change the text colour to Navy (0,38,62)</a:t>
            </a:r>
          </a:p>
          <a:p>
            <a:endParaRPr lang="en-NZ" sz="1077">
              <a:solidFill>
                <a:srgbClr val="00263E"/>
              </a:solidFill>
            </a:endParaRPr>
          </a:p>
          <a:p>
            <a:r>
              <a:rPr lang="en-NZ" sz="1077">
                <a:solidFill>
                  <a:srgbClr val="00263E"/>
                </a:solidFill>
              </a:rPr>
              <a:t>Select chart text box – Home – text colour dropdown</a:t>
            </a: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077">
              <a:solidFill>
                <a:srgbClr val="00263E"/>
              </a:solidFill>
            </a:endParaRPr>
          </a:p>
          <a:p>
            <a:endParaRPr lang="en-NZ" sz="1272">
              <a:solidFill>
                <a:srgbClr val="00263E"/>
              </a:solidFill>
            </a:endParaRPr>
          </a:p>
          <a:p>
            <a:endParaRPr lang="en-NZ" sz="1272">
              <a:solidFill>
                <a:srgbClr val="00263E"/>
              </a:solidFill>
            </a:endParaRPr>
          </a:p>
          <a:p>
            <a:endParaRPr lang="en-NZ" sz="1272">
              <a:solidFill>
                <a:srgbClr val="00263E"/>
              </a:solidFill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AEE7AF7-2E05-6AE7-62EB-B0CFBA4BA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86870" y="3687585"/>
            <a:ext cx="2164509" cy="7200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DCB1E89-31AD-52E1-A9CE-C2EAE5E96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6642" y="6337088"/>
            <a:ext cx="2789275" cy="144946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581922-3932-AF98-7CB1-53C0C63B8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288" y="6453336"/>
            <a:ext cx="366241" cy="216024"/>
          </a:xfrm>
          <a:prstGeom prst="rect">
            <a:avLst/>
          </a:prstGeom>
        </p:spPr>
        <p:txBody>
          <a:bodyPr/>
          <a:lstStyle>
            <a:lvl1pPr algn="r">
              <a:defRPr sz="1174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F90D4-96A8-AEF1-2373-9247E1849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1051697"/>
            <a:ext cx="6553200" cy="36013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add chart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54F1D0-7617-8722-0628-52BD4C5EDB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9792" y="6452916"/>
            <a:ext cx="6553200" cy="216445"/>
          </a:xfrm>
          <a:prstGeom prst="rect">
            <a:avLst/>
          </a:prstGeom>
        </p:spPr>
        <p:txBody>
          <a:bodyPr tIns="46800" rIns="0"/>
          <a:lstStyle>
            <a:lvl1pPr marL="0" indent="0" algn="r">
              <a:buNone/>
              <a:defRPr sz="979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4578E3-25F3-6046-359D-AC1AC28FB3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825" y="1700215"/>
            <a:ext cx="3961136" cy="216445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370">
                <a:latin typeface="+mj-lt"/>
              </a:defRPr>
            </a:lvl1pPr>
          </a:lstStyle>
          <a:p>
            <a:pPr lvl="0"/>
            <a:r>
              <a:rPr lang="en-GB"/>
              <a:t>Click to chart sub-heading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95C5A1-A986-27B8-8456-2D62D51278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825" y="2204865"/>
            <a:ext cx="3529087" cy="4103861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979">
                <a:solidFill>
                  <a:srgbClr val="3D3D3D"/>
                </a:solidFill>
              </a:defRPr>
            </a:lvl1pPr>
            <a:lvl2pPr marL="363561" indent="0">
              <a:buNone/>
              <a:defRPr sz="979"/>
            </a:lvl2pPr>
            <a:lvl3pPr marL="727123" indent="0">
              <a:buNone/>
              <a:defRPr sz="979"/>
            </a:lvl3pPr>
            <a:lvl4pPr marL="1090684" indent="0">
              <a:buNone/>
              <a:defRPr sz="979"/>
            </a:lvl4pPr>
            <a:lvl5pPr marL="1454246" indent="0">
              <a:buNone/>
              <a:defRPr sz="979"/>
            </a:lvl5pPr>
          </a:lstStyle>
          <a:p>
            <a:pPr lvl="0"/>
            <a:r>
              <a:rPr lang="en-GB"/>
              <a:t>Click to edit chart text</a:t>
            </a:r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CD3E3C3E-1CD0-99FC-438E-B54DF6B3E614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304928" y="2205038"/>
            <a:ext cx="4969248" cy="20880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sz="1370">
                <a:solidFill>
                  <a:srgbClr val="00263E"/>
                </a:solidFill>
              </a:defRPr>
            </a:lvl1pPr>
          </a:lstStyle>
          <a:p>
            <a:r>
              <a:rPr lang="en-US"/>
              <a:t>Click here to add chart 1</a:t>
            </a:r>
          </a:p>
        </p:txBody>
      </p:sp>
      <p:sp>
        <p:nvSpPr>
          <p:cNvPr id="2" name="Chart Placeholder 16">
            <a:extLst>
              <a:ext uri="{FF2B5EF4-FFF2-40B4-BE49-F238E27FC236}">
                <a16:creationId xmlns:a16="http://schemas.microsoft.com/office/drawing/2014/main" id="{61446B0D-4CE1-1C7F-0CB5-A3E867F485AB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4304928" y="4350096"/>
            <a:ext cx="4969248" cy="19586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sz="1370">
                <a:solidFill>
                  <a:srgbClr val="00263E"/>
                </a:solidFill>
              </a:defRPr>
            </a:lvl1pPr>
          </a:lstStyle>
          <a:p>
            <a:r>
              <a:rPr lang="en-US"/>
              <a:t>Click here to add chart 2</a:t>
            </a:r>
          </a:p>
        </p:txBody>
      </p:sp>
    </p:spTree>
    <p:extLst>
      <p:ext uri="{BB962C8B-B14F-4D97-AF65-F5344CB8AC3E}">
        <p14:creationId xmlns:p14="http://schemas.microsoft.com/office/powerpoint/2010/main" val="1843766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Slide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54E7E-7FB1-A76B-AB8C-21CDE118D44B}"/>
              </a:ext>
            </a:extLst>
          </p:cNvPr>
          <p:cNvSpPr/>
          <p:nvPr userDrawn="1"/>
        </p:nvSpPr>
        <p:spPr>
          <a:xfrm>
            <a:off x="0" y="5157192"/>
            <a:ext cx="9906000" cy="1700808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86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9F0A3C-80E5-762D-C24D-077AB95241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96"/>
            <a:ext cx="9906000" cy="5157192"/>
          </a:xfrm>
          <a:prstGeom prst="rect">
            <a:avLst/>
          </a:prstGeom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 to add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E4ADA-F1F6-9106-6509-D3218DA60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4215" y="452670"/>
            <a:ext cx="1539900" cy="1003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2F7432-4FF8-DF15-51F6-1ABAE3C27BAE}"/>
              </a:ext>
            </a:extLst>
          </p:cNvPr>
          <p:cNvSpPr txBox="1"/>
          <p:nvPr userDrawn="1"/>
        </p:nvSpPr>
        <p:spPr>
          <a:xfrm>
            <a:off x="3014542" y="5671559"/>
            <a:ext cx="1170130" cy="384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72" b="1" i="0">
                <a:solidFill>
                  <a:srgbClr val="FFFFFF"/>
                </a:solidFill>
                <a:latin typeface="Gotham Bold" pitchFamily="2" charset="0"/>
                <a:cs typeface="Gotham Bold" pitchFamily="2" charset="0"/>
              </a:rPr>
              <a:t>Contact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46FA67-7A2D-E995-3A09-948CE9B7062E}"/>
              </a:ext>
            </a:extLst>
          </p:cNvPr>
          <p:cNvCxnSpPr/>
          <p:nvPr userDrawn="1"/>
        </p:nvCxnSpPr>
        <p:spPr>
          <a:xfrm>
            <a:off x="3014543" y="5541235"/>
            <a:ext cx="429048" cy="0"/>
          </a:xfrm>
          <a:prstGeom prst="line">
            <a:avLst/>
          </a:prstGeom>
          <a:ln w="22225" cap="rnd">
            <a:solidFill>
              <a:srgbClr val="F0B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31537F-2986-095E-9A35-B20CCC9E0D69}"/>
              </a:ext>
            </a:extLst>
          </p:cNvPr>
          <p:cNvSpPr txBox="1"/>
          <p:nvPr userDrawn="1"/>
        </p:nvSpPr>
        <p:spPr>
          <a:xfrm>
            <a:off x="7529050" y="5671559"/>
            <a:ext cx="2182478" cy="3840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72" b="1" i="0">
                <a:solidFill>
                  <a:srgbClr val="FFFFFF"/>
                </a:solidFill>
                <a:latin typeface="Gotham Bold" pitchFamily="2" charset="0"/>
                <a:cs typeface="Gotham Bold" pitchFamily="2" charset="0"/>
              </a:rPr>
              <a:t>pamunewzealand.com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263E29-A96F-EA0E-FB12-27118B8A629A}"/>
              </a:ext>
            </a:extLst>
          </p:cNvPr>
          <p:cNvCxnSpPr/>
          <p:nvPr userDrawn="1"/>
        </p:nvCxnSpPr>
        <p:spPr>
          <a:xfrm>
            <a:off x="7529051" y="5541235"/>
            <a:ext cx="429048" cy="0"/>
          </a:xfrm>
          <a:prstGeom prst="line">
            <a:avLst/>
          </a:prstGeom>
          <a:ln w="22225" cap="rnd">
            <a:solidFill>
              <a:srgbClr val="F0B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8EED37F-9A5D-815F-CB83-FE4246C8D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664" y="5671557"/>
            <a:ext cx="2574529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13" b="0" i="0">
                <a:solidFill>
                  <a:srgbClr val="FFFFFF"/>
                </a:solidFill>
                <a:latin typeface="+mn-lt"/>
                <a:cs typeface="Gotham Book" pitchFamily="2" charset="0"/>
              </a:defRPr>
            </a:lvl1pPr>
          </a:lstStyle>
          <a:p>
            <a:pPr lvl="0"/>
            <a:r>
              <a:rPr lang="en-GB"/>
              <a:t>Click to add contact details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4B47F-8C12-EF9E-5800-384C82142F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68" y="5380599"/>
            <a:ext cx="1482116" cy="9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ing/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1A91E-7950-0BD7-0094-C008354E6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0988" y="6453338"/>
            <a:ext cx="409545" cy="216123"/>
          </a:xfrm>
        </p:spPr>
        <p:txBody>
          <a:bodyPr/>
          <a:lstStyle>
            <a:lvl1pPr>
              <a:defRPr sz="1113"/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473649-F4B1-7D06-BD7A-24948512C087}"/>
              </a:ext>
            </a:extLst>
          </p:cNvPr>
          <p:cNvSpPr txBox="1"/>
          <p:nvPr userDrawn="1"/>
        </p:nvSpPr>
        <p:spPr>
          <a:xfrm>
            <a:off x="-2967880" y="0"/>
            <a:ext cx="2789321" cy="33298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272" b="1" i="0">
                <a:solidFill>
                  <a:srgbClr val="00263E"/>
                </a:solidFill>
                <a:latin typeface="Gotham Bold" pitchFamily="2" charset="0"/>
                <a:cs typeface="Gotham Bold" pitchFamily="2" charset="0"/>
              </a:rPr>
              <a:t>Headings/text 1 column</a:t>
            </a:r>
          </a:p>
          <a:p>
            <a:endParaRPr lang="en-NZ" sz="1272" b="1">
              <a:solidFill>
                <a:srgbClr val="00263E"/>
              </a:solidFill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Header 1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 medium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30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Navy (0,38,62)</a:t>
            </a:r>
          </a:p>
          <a:p>
            <a:endParaRPr lang="en-NZ" sz="1272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272">
                <a:solidFill>
                  <a:srgbClr val="00263E"/>
                </a:solidFill>
                <a:latin typeface="Gotham Rounded Bold" panose="02000000000000000000" pitchFamily="50" charset="0"/>
              </a:rPr>
              <a:t>Subheading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18</a:t>
            </a:r>
          </a:p>
          <a:p>
            <a:r>
              <a:rPr lang="en-NZ" sz="1174" b="0" i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Colour: Navy (0,38,62)</a:t>
            </a:r>
          </a:p>
          <a:p>
            <a:endParaRPr lang="en-NZ" sz="1272">
              <a:solidFill>
                <a:srgbClr val="00263E"/>
              </a:solidFill>
              <a:latin typeface="Gotham Rounded Medium" pitchFamily="50" charset="0"/>
            </a:endParaRPr>
          </a:p>
          <a:p>
            <a:r>
              <a:rPr lang="en-NZ" sz="1272" b="1">
                <a:solidFill>
                  <a:srgbClr val="00263E"/>
                </a:solidFill>
                <a:latin typeface="+mn-lt"/>
              </a:rPr>
              <a:t>Body </a:t>
            </a:r>
          </a:p>
          <a:p>
            <a:r>
              <a:rPr lang="en-NZ" sz="1272">
                <a:solidFill>
                  <a:srgbClr val="00263E"/>
                </a:solidFill>
                <a:latin typeface="+mn-lt"/>
              </a:rPr>
              <a:t>Calibri</a:t>
            </a:r>
          </a:p>
          <a:p>
            <a:r>
              <a:rPr lang="en-NZ" sz="1272">
                <a:solidFill>
                  <a:srgbClr val="00263E"/>
                </a:solidFill>
                <a:latin typeface="+mn-lt"/>
              </a:rPr>
              <a:t>Size 14</a:t>
            </a:r>
            <a:endParaRPr lang="en-NZ" sz="1272">
              <a:solidFill>
                <a:srgbClr val="00263E"/>
              </a:solidFill>
            </a:endParaRPr>
          </a:p>
          <a:p>
            <a:r>
              <a:rPr lang="en-NZ" sz="1272">
                <a:solidFill>
                  <a:srgbClr val="00263E"/>
                </a:solidFill>
              </a:rPr>
              <a:t>Colour: Brand grey (61,61,61)</a:t>
            </a:r>
          </a:p>
          <a:p>
            <a:endParaRPr lang="en-NZ" sz="1272">
              <a:solidFill>
                <a:srgbClr val="00263E"/>
              </a:solidFill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FDD1CD4-A4D5-B467-1F57-651A368620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907" y="1700809"/>
            <a:ext cx="8580953" cy="3465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256EC59-F2D7-F846-B70A-E48B52D1B4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7060" y="6453338"/>
            <a:ext cx="4824412" cy="216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54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5FED6-C323-7E2D-80EF-593404611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520" y="1052736"/>
            <a:ext cx="6953273" cy="43511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edit main title</a:t>
            </a:r>
          </a:p>
        </p:txBody>
      </p:sp>
    </p:spTree>
    <p:extLst>
      <p:ext uri="{BB962C8B-B14F-4D97-AF65-F5344CB8AC3E}">
        <p14:creationId xmlns:p14="http://schemas.microsoft.com/office/powerpoint/2010/main" val="4527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/text/1column/no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2024" y="1652877"/>
            <a:ext cx="8580953" cy="340622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000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 dirty="0"/>
              <a:t>Click to add subtitle or delete 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03883" y="2"/>
            <a:ext cx="2789321" cy="28931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Gotham Rounded Medium" pitchFamily="50" charset="0"/>
                <a:ea typeface="MS PGothic" panose="020B0600070205080204" pitchFamily="34" charset="-128"/>
                <a:cs typeface="+mn-cs"/>
              </a:rPr>
              <a:t>Header</a:t>
            </a: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Gotham Rounded Medium"/>
                <a:ea typeface="MS PGothic" panose="020B0600070205080204" pitchFamily="34" charset="-128"/>
                <a:cs typeface="Calibri" panose="020F0502020204030204" pitchFamily="34" charset="0"/>
              </a:rPr>
              <a:t>Gotham Rounded Medium, Size 32 </a:t>
            </a:r>
            <a:endParaRPr kumimoji="0" lang="en-NZ" sz="16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Gotham Rounded Bold" panose="02000000000000000000" pitchFamily="50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Gotham Rounded Medium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Gotham Rounded Medium"/>
                <a:ea typeface="MS PGothic" panose="020B0600070205080204" pitchFamily="34" charset="-128"/>
                <a:cs typeface="+mn-cs"/>
              </a:rPr>
              <a:t>Subheading</a:t>
            </a: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  <a:cs typeface="Calibri" panose="020F0502020204030204" pitchFamily="34" charset="0"/>
              </a:rPr>
              <a:t>Gotham Rounded Medium, Size 20</a:t>
            </a:r>
            <a:endParaRPr kumimoji="0" lang="en-NZ" sz="14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+mj-lt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Body, two columns, Calibri, Size 18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AC4A66F-8E3E-7127-BA31-1543A89ECF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977" y="6453336"/>
            <a:ext cx="632023" cy="216024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64438-E75C-849B-2932-911E115454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8498" y="6453336"/>
            <a:ext cx="4752975" cy="21602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9DA322-876E-61F0-F734-0AB775028F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464" y="1016086"/>
            <a:ext cx="6769100" cy="379697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Click to edit main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A9D401-A538-C945-4095-90F88554FB12}"/>
              </a:ext>
            </a:extLst>
          </p:cNvPr>
          <p:cNvSpPr/>
          <p:nvPr userDrawn="1"/>
        </p:nvSpPr>
        <p:spPr>
          <a:xfrm>
            <a:off x="7692941" y="461008"/>
            <a:ext cx="1568624" cy="923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66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ACBF26-F391-353F-9C02-DBBA0E099B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024" y="2349501"/>
            <a:ext cx="8641953" cy="39592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2763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6627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ing/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1A91E-7950-0BD7-0094-C008354E6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4175" y="6453337"/>
            <a:ext cx="631824" cy="216024"/>
          </a:xfrm>
        </p:spPr>
        <p:txBody>
          <a:bodyPr/>
          <a:lstStyle/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FDD1CD4-A4D5-B467-1F57-651A368620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907" y="1653919"/>
            <a:ext cx="8641070" cy="3465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590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256EC59-F2D7-F846-B70A-E48B52D1B4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7060" y="6453338"/>
            <a:ext cx="4824412" cy="216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54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295FED6-C323-7E2D-80EF-593404611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520" y="1005846"/>
            <a:ext cx="6650930" cy="43511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545">
                <a:latin typeface="+mj-lt"/>
              </a:defRPr>
            </a:lvl1pPr>
          </a:lstStyle>
          <a:p>
            <a:pPr lvl="0"/>
            <a:r>
              <a:rPr lang="en-GB"/>
              <a:t>Click to edit main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90CB23-406D-4396-14AF-8B1BE6F411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2024" y="2349501"/>
            <a:ext cx="8641953" cy="3959225"/>
          </a:xfrm>
          <a:prstGeom prst="rect">
            <a:avLst/>
          </a:prstGeom>
        </p:spPr>
        <p:txBody>
          <a:bodyPr numCol="2"/>
          <a:lstStyle>
            <a:lvl1pPr marL="0" indent="0">
              <a:buNone/>
              <a:defRPr sz="1590">
                <a:solidFill>
                  <a:schemeClr val="tx1"/>
                </a:solidFill>
              </a:defRPr>
            </a:lvl1pPr>
            <a:lvl2pPr>
              <a:defRPr sz="1590">
                <a:solidFill>
                  <a:schemeClr val="tx1"/>
                </a:solidFill>
              </a:defRPr>
            </a:lvl2pPr>
            <a:lvl3pPr>
              <a:defRPr sz="1590">
                <a:solidFill>
                  <a:schemeClr val="tx1"/>
                </a:solidFill>
              </a:defRPr>
            </a:lvl3pPr>
            <a:lvl4pPr>
              <a:defRPr sz="1590">
                <a:solidFill>
                  <a:schemeClr val="tx1"/>
                </a:solidFill>
              </a:defRPr>
            </a:lvl4pPr>
            <a:lvl5pPr>
              <a:defRPr sz="159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9649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ings/Text + sid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2024" y="1678931"/>
            <a:ext cx="5070563" cy="259060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431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/>
              <a:t>Click to add subtitle or delete box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31269C-B7B4-C654-9FD1-6BA6490D6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67678" y="0"/>
            <a:ext cx="3938323" cy="6858000"/>
          </a:xfrm>
          <a:prstGeom prst="rect">
            <a:avLst/>
          </a:prstGeom>
          <a:solidFill>
            <a:srgbClr val="FCFBF8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 to add portrait photo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9CEAA-C1C8-3DCC-9D78-0ADA88EDA1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73" y="1052736"/>
            <a:ext cx="5114065" cy="4313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385">
                <a:latin typeface="+mj-lt"/>
              </a:defRPr>
            </a:lvl1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68EFDBF-37A2-46A2-B808-E2FFC739E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9288" y="6453336"/>
            <a:ext cx="366241" cy="216024"/>
          </a:xfrm>
          <a:prstGeom prst="rect">
            <a:avLst/>
          </a:prstGeom>
        </p:spPr>
        <p:txBody>
          <a:bodyPr/>
          <a:lstStyle>
            <a:lvl1pPr algn="r">
              <a:defRPr sz="1113">
                <a:solidFill>
                  <a:schemeClr val="bg1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D2EAE0-238C-7D43-2E19-183530C079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5318" y="6453336"/>
            <a:ext cx="4972347" cy="2192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54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document name</a:t>
            </a:r>
          </a:p>
        </p:txBody>
      </p:sp>
    </p:spTree>
    <p:extLst>
      <p:ext uri="{BB962C8B-B14F-4D97-AF65-F5344CB8AC3E}">
        <p14:creationId xmlns:p14="http://schemas.microsoft.com/office/powerpoint/2010/main" val="93371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720">
          <p15:clr>
            <a:srgbClr val="FBAE40"/>
          </p15:clr>
        </p15:guide>
        <p15:guide id="6" pos="15637">
          <p15:clr>
            <a:srgbClr val="FBAE40"/>
          </p15:clr>
        </p15:guide>
        <p15:guide id="7" pos="1622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ption 3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erson walking in a field&#10;&#10;AI-generated content may be incorrect.">
            <a:extLst>
              <a:ext uri="{FF2B5EF4-FFF2-40B4-BE49-F238E27FC236}">
                <a16:creationId xmlns:a16="http://schemas.microsoft.com/office/drawing/2014/main" id="{24E39D42-81E8-DFF0-2B22-7262C05BA6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991115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0866B1D-F8D5-3105-AEF0-9520774F3C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0841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-3763702" y="6308726"/>
            <a:ext cx="3529087" cy="288925"/>
          </a:xfrm>
          <a:prstGeom prst="rect">
            <a:avLst/>
          </a:prstGeom>
        </p:spPr>
        <p:txBody>
          <a:bodyPr lIns="0" tIns="46800" rIns="0"/>
          <a:lstStyle>
            <a:lvl1pPr marL="0" indent="0">
              <a:buNone/>
              <a:defRPr sz="1113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94D95F7-C168-97BA-BDD5-A2A5E2B35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5" y="428329"/>
            <a:ext cx="1720695" cy="11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676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/no logo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012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/no logo">
    <p:bg>
      <p:bgPr>
        <a:solidFill>
          <a:srgbClr val="89A84F">
            <a:alpha val="7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85001" y="2892869"/>
            <a:ext cx="4295364" cy="3231654"/>
          </a:xfrm>
          <a:prstGeom prst="roundRect">
            <a:avLst>
              <a:gd name="adj" fmla="val 5103"/>
            </a:avLst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02006161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/no logo">
    <p:bg>
      <p:bgPr>
        <a:solidFill>
          <a:srgbClr val="F2E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40498" y="2062146"/>
            <a:ext cx="4134496" cy="3231654"/>
          </a:xfrm>
          <a:prstGeom prst="roundRect">
            <a:avLst>
              <a:gd name="adj" fmla="val 5103"/>
            </a:avLst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070053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ummary Slide">
    <p:bg>
      <p:bgPr>
        <a:solidFill>
          <a:srgbClr val="F5EDE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BF5631-368D-15A8-3AF5-BC6A0810744F}"/>
              </a:ext>
            </a:extLst>
          </p:cNvPr>
          <p:cNvSpPr/>
          <p:nvPr userDrawn="1"/>
        </p:nvSpPr>
        <p:spPr>
          <a:xfrm>
            <a:off x="0" y="5157788"/>
            <a:ext cx="9906000" cy="1700212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6569">
              <a:defRPr/>
            </a:pPr>
            <a:endParaRPr lang="en-US" sz="2986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A2B1CBB-9FD6-2358-E772-2407D9B85E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791" y="5380039"/>
            <a:ext cx="148332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 mountain range with trees&#10;&#10;Description automatically generated">
            <a:extLst>
              <a:ext uri="{FF2B5EF4-FFF2-40B4-BE49-F238E27FC236}">
                <a16:creationId xmlns:a16="http://schemas.microsoft.com/office/drawing/2014/main" id="{98C16425-B1B8-1DA9-26F6-8F5C4F0D73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4" b="7446"/>
          <a:stretch>
            <a:fillRect/>
          </a:stretch>
        </p:blipFill>
        <p:spPr bwMode="auto">
          <a:xfrm>
            <a:off x="0" y="0"/>
            <a:ext cx="9906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19928" y="5566140"/>
            <a:ext cx="6409736" cy="413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31" b="0" i="0">
                <a:solidFill>
                  <a:srgbClr val="FFFFFF"/>
                </a:solidFill>
                <a:latin typeface="+mj-lt"/>
                <a:cs typeface="Gotham Book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087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/text/+side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2024" y="1654755"/>
            <a:ext cx="5070563" cy="259060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000" cap="none" baseline="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 altLang="en-US" dirty="0"/>
              <a:t>Click to add subtitle or delete 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2967880" y="-14560"/>
            <a:ext cx="2789321" cy="693234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Gotham Rounded Medium" pitchFamily="50" charset="0"/>
                <a:ea typeface="MS PGothic" panose="020B0600070205080204" pitchFamily="34" charset="-128"/>
                <a:cs typeface="+mn-cs"/>
              </a:rPr>
              <a:t>Header</a:t>
            </a: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Gotham Rounded Medium"/>
                <a:ea typeface="MS PGothic" panose="020B0600070205080204" pitchFamily="34" charset="-128"/>
                <a:cs typeface="Calibri" panose="020F0502020204030204" pitchFamily="34" charset="0"/>
              </a:rPr>
              <a:t>Gotham Rounded Medium, Size 32 </a:t>
            </a:r>
            <a:endParaRPr kumimoji="0" lang="en-NZ" sz="16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Gotham Rounded Bold" panose="02000000000000000000" pitchFamily="50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20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Gotham Rounded Medium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Gotham Rounded Medium"/>
                <a:ea typeface="MS PGothic" panose="020B0600070205080204" pitchFamily="34" charset="-128"/>
                <a:cs typeface="+mn-cs"/>
              </a:rPr>
              <a:t>Subheading</a:t>
            </a: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77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Gotham Rounded Medium, Size 20</a:t>
            </a:r>
            <a:endParaRPr kumimoji="0" lang="en-NZ" sz="16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Gotham Rounded Medium" pitchFamily="50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5364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Body </a:t>
            </a:r>
            <a:b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Calibri, Size 18</a:t>
            </a:r>
          </a:p>
          <a:p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477" b="0" i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 box: Use ‘Format Picture-Crop-options to fit photo (see image below)</a:t>
            </a:r>
          </a:p>
          <a:p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NZ" sz="1600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31269C-B7B4-C654-9FD1-6BA6490D6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67678" y="0"/>
            <a:ext cx="3938323" cy="6858000"/>
          </a:xfrm>
          <a:prstGeom prst="rect">
            <a:avLst/>
          </a:prstGeom>
          <a:solidFill>
            <a:srgbClr val="FCFBF8"/>
          </a:solidFill>
        </p:spPr>
        <p:txBody>
          <a:bodyPr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 to add portrait photo</a:t>
            </a:r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27493CDE-9DA1-AAD2-C104-D6C950BFD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5188" y="3279631"/>
            <a:ext cx="1801281" cy="27194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9CEAA-C1C8-3DCC-9D78-0ADA88EDA1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73" y="1012200"/>
            <a:ext cx="5114065" cy="4313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68EFDBF-37A2-46A2-B808-E2FFC739E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977" y="6453336"/>
            <a:ext cx="632023" cy="216024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D2EAE0-238C-7D43-2E19-183530C079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5318" y="6453337"/>
            <a:ext cx="4972347" cy="2192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F98CA-A25A-4CDB-86D9-B321170CC4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2023" y="2349501"/>
            <a:ext cx="5112941" cy="39592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32833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8" userDrawn="1">
          <p15:clr>
            <a:srgbClr val="FBAE40"/>
          </p15:clr>
        </p15:guide>
        <p15:guide id="6" pos="3619" userDrawn="1">
          <p15:clr>
            <a:srgbClr val="FBAE40"/>
          </p15:clr>
        </p15:guide>
        <p15:guide id="7" pos="375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s/text/sidepan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91984F-3520-A02B-5378-375E3C53EB6D}"/>
              </a:ext>
            </a:extLst>
          </p:cNvPr>
          <p:cNvSpPr/>
          <p:nvPr userDrawn="1"/>
        </p:nvSpPr>
        <p:spPr>
          <a:xfrm>
            <a:off x="5265036" y="1924061"/>
            <a:ext cx="4028005" cy="4384665"/>
          </a:xfrm>
          <a:prstGeom prst="rect">
            <a:avLst/>
          </a:prstGeom>
          <a:solidFill>
            <a:srgbClr val="8AB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5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870" y="1010989"/>
            <a:ext cx="4458593" cy="566736"/>
          </a:xfrm>
          <a:prstGeom prst="rect">
            <a:avLst/>
          </a:prstGeom>
        </p:spPr>
        <p:txBody>
          <a:bodyPr lIns="0" rIns="90000"/>
          <a:lstStyle>
            <a:lvl1pPr>
              <a:defRPr lang="en-NZ" sz="3200" kern="1200" cap="none" baseline="0" dirty="0">
                <a:solidFill>
                  <a:srgbClr val="00263E"/>
                </a:solidFill>
                <a:latin typeface="+mj-lt"/>
                <a:ea typeface="MS PGothic" panose="020B0600070205080204" pitchFamily="34" charset="-128"/>
                <a:cs typeface="ＭＳ Ｐゴシック" pitchFamily="-109" charset="-128"/>
              </a:defRPr>
            </a:lvl1pPr>
          </a:lstStyle>
          <a:p>
            <a:r>
              <a:rPr lang="en-US" dirty="0"/>
              <a:t>Click to add your title</a:t>
            </a:r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023936" y="0"/>
            <a:ext cx="2789321" cy="472565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3200" dirty="0">
                <a:solidFill>
                  <a:schemeClr val="tx1"/>
                </a:solidFill>
                <a:latin typeface="Gotham Rounded Medium" pitchFamily="50" charset="0"/>
              </a:rPr>
              <a:t>Header </a:t>
            </a:r>
          </a:p>
          <a:p>
            <a:r>
              <a:rPr lang="en-NZ" sz="1400" b="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Gotham Rounded Medium, Size 32</a:t>
            </a:r>
          </a:p>
          <a:p>
            <a:endParaRPr lang="en-NZ" sz="1600" dirty="0">
              <a:solidFill>
                <a:schemeClr val="tx1"/>
              </a:solidFill>
              <a:latin typeface="Gotham Rounded Bold" panose="02000000000000000000" pitchFamily="50" charset="0"/>
            </a:endParaRPr>
          </a:p>
          <a:p>
            <a:r>
              <a:rPr lang="en-NZ" sz="2000" dirty="0">
                <a:solidFill>
                  <a:schemeClr val="tx1"/>
                </a:solidFill>
                <a:latin typeface="Gotham Rounded Medium" pitchFamily="50" charset="0"/>
              </a:rPr>
              <a:t>Subheading</a:t>
            </a:r>
          </a:p>
          <a:p>
            <a:r>
              <a:rPr lang="en-NZ" sz="1477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Gotham Rounded Medium, Size 20</a:t>
            </a:r>
          </a:p>
          <a:p>
            <a:endParaRPr lang="en-NZ" sz="1600" dirty="0">
              <a:solidFill>
                <a:schemeClr val="tx1"/>
              </a:solidFill>
              <a:latin typeface="Gotham Rounded Medium" pitchFamily="50" charset="0"/>
            </a:endParaRPr>
          </a:p>
          <a:p>
            <a:r>
              <a:rPr lang="en-NZ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Body, </a:t>
            </a:r>
            <a:r>
              <a:rPr lang="en-NZ" sz="18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Calibri, Size 18</a:t>
            </a:r>
          </a:p>
          <a:p>
            <a:endParaRPr lang="en-NZ" sz="1600" dirty="0">
              <a:solidFill>
                <a:schemeClr val="tx1"/>
              </a:solidFill>
            </a:endParaRPr>
          </a:p>
          <a:p>
            <a:r>
              <a:rPr lang="en-NZ" sz="2000" b="1" dirty="0">
                <a:solidFill>
                  <a:schemeClr val="tx1"/>
                </a:solidFill>
                <a:latin typeface="+mj-lt"/>
              </a:rPr>
              <a:t>Side box heading</a:t>
            </a:r>
          </a:p>
          <a:p>
            <a:r>
              <a:rPr lang="en-NZ" sz="2000" b="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Gotham Rounded Medium 20</a:t>
            </a:r>
          </a:p>
          <a:p>
            <a:endParaRPr lang="en-NZ" sz="1477" b="0" i="0" dirty="0">
              <a:solidFill>
                <a:schemeClr val="tx1"/>
              </a:solidFill>
              <a:latin typeface="Gotham Medium" pitchFamily="2" charset="0"/>
              <a:cs typeface="Gotham Medium" pitchFamily="2" charset="0"/>
            </a:endParaRPr>
          </a:p>
          <a:p>
            <a:r>
              <a:rPr lang="en-NZ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 box body text</a:t>
            </a:r>
          </a:p>
          <a:p>
            <a:r>
              <a:rPr lang="en-NZ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Calibri, Size 18</a:t>
            </a:r>
          </a:p>
          <a:p>
            <a:endParaRPr lang="en-NZ" sz="1477" b="0" i="0" dirty="0">
              <a:solidFill>
                <a:srgbClr val="00263E"/>
              </a:solidFill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1DD69BF-3B83-3684-3287-04E85DA29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6981" y="2053646"/>
            <a:ext cx="3540114" cy="348971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000" cap="none" baseline="0">
                <a:solidFill>
                  <a:schemeClr val="tx1"/>
                </a:solidFill>
                <a:latin typeface="Gotham Rounded Medium" panose="02000000000000000000" pitchFamily="50" charset="0"/>
              </a:defRPr>
            </a:lvl1pPr>
          </a:lstStyle>
          <a:p>
            <a:pPr lvl="0"/>
            <a:r>
              <a:rPr lang="en-US" alt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CD9F7B-CDCC-2996-38F4-D47288ADB0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8870" y="1650870"/>
            <a:ext cx="4314130" cy="256098"/>
          </a:xfrm>
          <a:prstGeom prst="rect">
            <a:avLst/>
          </a:prstGeom>
        </p:spPr>
        <p:txBody>
          <a:bodyPr lIns="0" rIns="90000" bIns="0"/>
          <a:lstStyle>
            <a:lvl1pPr marL="0" indent="0">
              <a:buNone/>
              <a:defRPr sz="2000">
                <a:solidFill>
                  <a:srgbClr val="00263E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844A0-FA16-8368-24CA-EAB48CAA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3040" y="6453336"/>
            <a:ext cx="612960" cy="216024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01525F5-B144-4128-C1FC-093F4B806C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5260" y="6455824"/>
            <a:ext cx="5256212" cy="2135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A3BFDB-1089-BE11-DE1A-2BF0235E7B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2024" y="2349501"/>
            <a:ext cx="4320977" cy="3959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F40B13-9A8C-762B-FF0A-A7BAB79495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26981" y="2723313"/>
            <a:ext cx="3540114" cy="3344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4901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8" userDrawn="1">
          <p15:clr>
            <a:srgbClr val="FBAE40"/>
          </p15:clr>
        </p15:guide>
        <p15:guide id="3" pos="5842" userDrawn="1">
          <p15:clr>
            <a:srgbClr val="FBAE40"/>
          </p15:clr>
        </p15:guide>
        <p15:guide id="6" pos="3301" userDrawn="1">
          <p15:clr>
            <a:srgbClr val="FBAE40"/>
          </p15:clr>
        </p15:guide>
        <p15:guide id="8" pos="321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350826" y="1"/>
            <a:ext cx="3124557" cy="59070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rgbClr val="00263E"/>
                </a:solidFill>
                <a:latin typeface="Gotham Rounded Bold" panose="02000000000000000000" pitchFamily="50" charset="0"/>
              </a:rPr>
              <a:t>Infographic</a:t>
            </a:r>
          </a:p>
          <a:p>
            <a:endParaRPr lang="en-NZ" sz="1600" dirty="0">
              <a:solidFill>
                <a:srgbClr val="00263E"/>
              </a:solidFill>
              <a:highlight>
                <a:srgbClr val="FFFF00"/>
              </a:highlight>
            </a:endParaRPr>
          </a:p>
          <a:p>
            <a:r>
              <a:rPr lang="en-NZ" sz="3600" dirty="0">
                <a:solidFill>
                  <a:srgbClr val="00263E"/>
                </a:solidFill>
                <a:latin typeface="Gotham Rounded Medium" pitchFamily="50" charset="0"/>
              </a:rPr>
              <a:t>Header</a:t>
            </a:r>
          </a:p>
          <a:p>
            <a:r>
              <a:rPr lang="en-NZ" sz="1600" b="0" i="0" dirty="0">
                <a:solidFill>
                  <a:srgbClr val="00263E"/>
                </a:solidFill>
                <a:latin typeface="+mj-lt"/>
                <a:cs typeface="Calibri" panose="020F0502020204030204" pitchFamily="34" charset="0"/>
              </a:rPr>
              <a:t>Gotham Rounded Medium, Size 32 </a:t>
            </a:r>
            <a:endParaRPr lang="en-NZ" sz="1800" dirty="0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endParaRPr lang="en-NZ" sz="2400" dirty="0">
              <a:solidFill>
                <a:srgbClr val="00263E"/>
              </a:solidFill>
              <a:latin typeface="+mj-lt"/>
            </a:endParaRPr>
          </a:p>
          <a:p>
            <a:r>
              <a:rPr lang="en-NZ" sz="2400" dirty="0">
                <a:solidFill>
                  <a:srgbClr val="00263E"/>
                </a:solidFill>
                <a:latin typeface="+mj-lt"/>
              </a:rPr>
              <a:t>Subheading</a:t>
            </a:r>
          </a:p>
          <a:p>
            <a:r>
              <a:rPr lang="en-NZ" sz="1600" b="0" i="0" dirty="0">
                <a:solidFill>
                  <a:srgbClr val="00263E"/>
                </a:solidFill>
                <a:latin typeface="+mj-lt"/>
                <a:cs typeface="Calibri" panose="020F0502020204030204" pitchFamily="34" charset="0"/>
              </a:rPr>
              <a:t>Gotham Rounded Medium, Size 20</a:t>
            </a:r>
            <a:endParaRPr lang="en-NZ" sz="1600" dirty="0">
              <a:solidFill>
                <a:srgbClr val="00263E"/>
              </a:solidFill>
              <a:latin typeface="+mj-lt"/>
            </a:endParaRPr>
          </a:p>
          <a:p>
            <a:endParaRPr lang="en-NZ" sz="2000" b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2000" b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Body, two columns, Calibri, Size 18</a:t>
            </a:r>
          </a:p>
          <a:p>
            <a:endParaRPr lang="en-NZ" sz="1477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NZ" sz="1600" dirty="0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600" b="1" dirty="0">
                <a:solidFill>
                  <a:srgbClr val="00263E"/>
                </a:solidFill>
                <a:latin typeface="+mn-lt"/>
              </a:rPr>
              <a:t>Assets:  </a:t>
            </a:r>
          </a:p>
          <a:p>
            <a:r>
              <a:rPr lang="en-NZ" sz="1354" dirty="0">
                <a:solidFill>
                  <a:srgbClr val="00263E"/>
                </a:solidFill>
                <a:latin typeface="+mn-lt"/>
              </a:rPr>
              <a:t>Infographic slides and charts are available from PowerPoint “Resources Template”. </a:t>
            </a:r>
          </a:p>
          <a:p>
            <a:endParaRPr lang="en-NZ" sz="1600" dirty="0">
              <a:solidFill>
                <a:srgbClr val="00263E"/>
              </a:solidFill>
              <a:latin typeface="+mn-lt"/>
            </a:endParaRPr>
          </a:p>
          <a:p>
            <a:endParaRPr lang="en-NZ" sz="1600" dirty="0">
              <a:solidFill>
                <a:srgbClr val="00263E"/>
              </a:solidFill>
              <a:latin typeface="+mn-lt"/>
            </a:endParaRPr>
          </a:p>
          <a:p>
            <a:endParaRPr lang="en-NZ" sz="1600" dirty="0">
              <a:solidFill>
                <a:srgbClr val="00263E"/>
              </a:solidFill>
              <a:latin typeface="+mn-lt"/>
            </a:endParaRPr>
          </a:p>
          <a:p>
            <a:endParaRPr lang="en-NZ" sz="1600" dirty="0">
              <a:solidFill>
                <a:srgbClr val="00263E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C49449-DD16-63D3-D588-1E4E37341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977" y="6453336"/>
            <a:ext cx="632023" cy="216024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D20DC2-0247-5B11-343E-02881B8B7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825" y="1020745"/>
            <a:ext cx="5257800" cy="43338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9E4E6-E7DF-EDFB-7F7B-8D4FF39683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5008" y="6453338"/>
            <a:ext cx="4176712" cy="216073"/>
          </a:xfrm>
          <a:prstGeom prst="rect">
            <a:avLst/>
          </a:prstGeom>
        </p:spPr>
        <p:txBody>
          <a:bodyPr tIns="46800" rIns="0"/>
          <a:lstStyle>
            <a:lvl1pPr marL="0" indent="0" algn="r">
              <a:buNone/>
              <a:defRPr sz="1200"/>
            </a:lvl1pPr>
            <a:lvl2pPr marL="457197" indent="0">
              <a:buNone/>
              <a:defRPr/>
            </a:lvl2pPr>
            <a:lvl3pPr marL="914395" indent="0">
              <a:buNone/>
              <a:defRPr/>
            </a:lvl3pPr>
            <a:lvl4pPr marL="1371591" indent="0">
              <a:buNone/>
              <a:defRPr/>
            </a:lvl4pPr>
            <a:lvl5pPr marL="1828789" indent="0">
              <a:buNone/>
              <a:defRPr/>
            </a:lvl5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53FD9A3-3F1C-4B7B-ED47-B58AC24DB1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023" y="1665485"/>
            <a:ext cx="3961136" cy="2506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GB" dirty="0"/>
              <a:t>Click to add infographic sub-heading</a:t>
            </a:r>
          </a:p>
        </p:txBody>
      </p:sp>
    </p:spTree>
    <p:extLst>
      <p:ext uri="{BB962C8B-B14F-4D97-AF65-F5344CB8AC3E}">
        <p14:creationId xmlns:p14="http://schemas.microsoft.com/office/powerpoint/2010/main" val="13743613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284256" y="2"/>
            <a:ext cx="3049641" cy="79771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rgbClr val="00263E"/>
                </a:solidFill>
                <a:latin typeface="Gotham Rounded Bold" panose="02000000000000000000" pitchFamily="50" charset="0"/>
              </a:rPr>
              <a:t>Charts Slide</a:t>
            </a:r>
            <a:endParaRPr lang="en-NZ" sz="1600" dirty="0">
              <a:solidFill>
                <a:srgbClr val="00263E"/>
              </a:solidFill>
              <a:highlight>
                <a:srgbClr val="FFFF00"/>
              </a:highlight>
            </a:endParaRPr>
          </a:p>
          <a:p>
            <a:r>
              <a:rPr lang="en-NZ" sz="3600" dirty="0">
                <a:solidFill>
                  <a:srgbClr val="00263E"/>
                </a:solidFill>
                <a:latin typeface="Gotham Rounded Medium" pitchFamily="50" charset="0"/>
              </a:rPr>
              <a:t>Header</a:t>
            </a:r>
          </a:p>
          <a:p>
            <a:r>
              <a:rPr lang="en-NZ" sz="1600" b="0" i="0" dirty="0">
                <a:solidFill>
                  <a:srgbClr val="00263E"/>
                </a:solidFill>
                <a:latin typeface="+mj-lt"/>
                <a:cs typeface="Calibri" panose="020F0502020204030204" pitchFamily="34" charset="0"/>
              </a:rPr>
              <a:t>Gotham Rounded Medium, Size 32 </a:t>
            </a:r>
            <a:endParaRPr lang="en-NZ" sz="1800" dirty="0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endParaRPr lang="en-NZ" sz="2400" dirty="0">
              <a:solidFill>
                <a:srgbClr val="00263E"/>
              </a:solidFill>
              <a:latin typeface="+mj-lt"/>
            </a:endParaRPr>
          </a:p>
          <a:p>
            <a:r>
              <a:rPr lang="en-NZ" sz="2400" dirty="0">
                <a:solidFill>
                  <a:srgbClr val="00263E"/>
                </a:solidFill>
                <a:latin typeface="+mj-lt"/>
              </a:rPr>
              <a:t>Subheading</a:t>
            </a:r>
          </a:p>
          <a:p>
            <a:r>
              <a:rPr lang="en-NZ" sz="1600" b="0" i="0" dirty="0">
                <a:solidFill>
                  <a:srgbClr val="00263E"/>
                </a:solidFill>
                <a:latin typeface="+mj-lt"/>
                <a:cs typeface="Calibri" panose="020F0502020204030204" pitchFamily="34" charset="0"/>
              </a:rPr>
              <a:t>Gotham Rounded Medium, Size 20</a:t>
            </a:r>
            <a:endParaRPr lang="en-NZ" sz="1600" dirty="0">
              <a:solidFill>
                <a:srgbClr val="00263E"/>
              </a:solidFill>
              <a:latin typeface="+mj-lt"/>
            </a:endParaRPr>
          </a:p>
          <a:p>
            <a:endParaRPr lang="en-NZ" sz="1600" dirty="0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354" b="1" i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create chart:</a:t>
            </a:r>
          </a:p>
          <a:p>
            <a:r>
              <a:rPr lang="en-NZ" sz="1354" b="0" i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– Chart – Choose required chart type</a:t>
            </a:r>
          </a:p>
          <a:p>
            <a:endParaRPr lang="en-NZ" sz="1354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354" b="1" i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click chart to edit chart data</a:t>
            </a:r>
            <a:endParaRPr lang="en-NZ" sz="1600" b="1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354" dirty="0">
                <a:solidFill>
                  <a:srgbClr val="00263E"/>
                </a:solidFill>
              </a:rPr>
              <a:t>Edit data in Excel tab</a:t>
            </a: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r>
              <a:rPr lang="en-NZ" sz="1354" b="1" dirty="0">
                <a:solidFill>
                  <a:srgbClr val="00263E"/>
                </a:solidFill>
              </a:rPr>
              <a:t>Changing Chart text colour</a:t>
            </a:r>
          </a:p>
          <a:p>
            <a:r>
              <a:rPr lang="en-NZ" sz="1354" dirty="0">
                <a:solidFill>
                  <a:srgbClr val="00263E"/>
                </a:solidFill>
              </a:rPr>
              <a:t>Once chart is inserted you will need to change the text colour to Navy (0,38,62)</a:t>
            </a:r>
          </a:p>
          <a:p>
            <a:endParaRPr lang="en-NZ" sz="1354" dirty="0">
              <a:solidFill>
                <a:srgbClr val="00263E"/>
              </a:solidFill>
            </a:endParaRPr>
          </a:p>
          <a:p>
            <a:r>
              <a:rPr lang="en-NZ" sz="1354" dirty="0">
                <a:solidFill>
                  <a:srgbClr val="00263E"/>
                </a:solidFill>
              </a:rPr>
              <a:t>Select chart text box – Home – text colour dropdown</a:t>
            </a: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AEE7AF7-2E05-6AE7-62EB-B0CFBA4BA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77135" y="3505482"/>
            <a:ext cx="2164509" cy="7200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DCB1E89-31AD-52E1-A9CE-C2EAE5E96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54073" y="5728184"/>
            <a:ext cx="2789275" cy="144946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581922-3932-AF98-7CB1-53C0C63B8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4176" y="6453336"/>
            <a:ext cx="631824" cy="216024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F90D4-96A8-AEF1-2373-9247E1849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1003401"/>
            <a:ext cx="6553200" cy="375291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Click to add chart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54F1D0-7617-8722-0628-52BD4C5EDB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9792" y="6452916"/>
            <a:ext cx="6553200" cy="216445"/>
          </a:xfrm>
          <a:prstGeom prst="rect">
            <a:avLst/>
          </a:prstGeom>
        </p:spPr>
        <p:txBody>
          <a:bodyPr tIns="46800" r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4578E3-25F3-6046-359D-AC1AC28FB3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825" y="1676039"/>
            <a:ext cx="3961136" cy="23152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GB" dirty="0"/>
              <a:t>Click to chart sub-heading</a:t>
            </a:r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CD3E3C3E-1CD0-99FC-438E-B54DF6B3E614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953001" y="2349500"/>
            <a:ext cx="4321175" cy="395922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723">
                <a:solidFill>
                  <a:srgbClr val="00263E"/>
                </a:solidFill>
              </a:defRPr>
            </a:lvl1pPr>
          </a:lstStyle>
          <a:p>
            <a:r>
              <a:rPr lang="en-US" dirty="0"/>
              <a:t>Click here to add chart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B859B1-61C1-E3F9-7BB6-19E203DEB5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023" y="2349501"/>
            <a:ext cx="4190703" cy="39592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361961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harts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DCF8DE-0ED0-5487-E08A-5BE94BB6C1D9}"/>
              </a:ext>
            </a:extLst>
          </p:cNvPr>
          <p:cNvSpPr txBox="1"/>
          <p:nvPr userDrawn="1"/>
        </p:nvSpPr>
        <p:spPr>
          <a:xfrm>
            <a:off x="-3254829" y="2"/>
            <a:ext cx="3020214" cy="90665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rgbClr val="00263E"/>
                </a:solidFill>
                <a:latin typeface="Gotham Rounded Bold" panose="02000000000000000000" pitchFamily="50" charset="0"/>
              </a:rPr>
              <a:t>Multiple Charts Slide</a:t>
            </a:r>
            <a:endParaRPr lang="en-NZ" sz="1600" dirty="0">
              <a:solidFill>
                <a:srgbClr val="00263E"/>
              </a:solidFill>
              <a:highlight>
                <a:srgbClr val="FFFF00"/>
              </a:highlight>
            </a:endParaRPr>
          </a:p>
          <a:p>
            <a:r>
              <a:rPr lang="en-NZ" sz="3600" dirty="0">
                <a:solidFill>
                  <a:srgbClr val="00263E"/>
                </a:solidFill>
                <a:latin typeface="Gotham Rounded Medium" pitchFamily="50" charset="0"/>
              </a:rPr>
              <a:t>Header</a:t>
            </a:r>
          </a:p>
          <a:p>
            <a:r>
              <a:rPr lang="en-NZ" sz="1400" b="0" i="0" dirty="0">
                <a:solidFill>
                  <a:srgbClr val="00263E"/>
                </a:solidFill>
                <a:latin typeface="+mj-lt"/>
                <a:cs typeface="Calibri" panose="020F0502020204030204" pitchFamily="34" charset="0"/>
              </a:rPr>
              <a:t>Gotham Rounded Medium, Size 32 </a:t>
            </a:r>
            <a:endParaRPr lang="en-NZ" sz="1600" dirty="0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endParaRPr lang="en-NZ" sz="2400" dirty="0">
              <a:solidFill>
                <a:srgbClr val="00263E"/>
              </a:solidFill>
              <a:latin typeface="+mj-lt"/>
            </a:endParaRPr>
          </a:p>
          <a:p>
            <a:r>
              <a:rPr lang="en-NZ" sz="2400" dirty="0">
                <a:solidFill>
                  <a:srgbClr val="00263E"/>
                </a:solidFill>
                <a:latin typeface="+mj-lt"/>
              </a:rPr>
              <a:t>Subheading</a:t>
            </a:r>
          </a:p>
          <a:p>
            <a:r>
              <a:rPr lang="en-NZ" sz="1400" b="0" i="0" dirty="0">
                <a:solidFill>
                  <a:srgbClr val="00263E"/>
                </a:solidFill>
                <a:latin typeface="+mj-lt"/>
                <a:cs typeface="Calibri" panose="020F0502020204030204" pitchFamily="34" charset="0"/>
              </a:rPr>
              <a:t>Gotham Rounded Medium, Size 20</a:t>
            </a:r>
            <a:endParaRPr lang="en-NZ" sz="1400" dirty="0">
              <a:solidFill>
                <a:srgbClr val="00263E"/>
              </a:solidFill>
              <a:latin typeface="+mj-lt"/>
            </a:endParaRPr>
          </a:p>
          <a:p>
            <a:endParaRPr lang="en-NZ" sz="1600" dirty="0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354" b="1" i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multiple charts:</a:t>
            </a:r>
          </a:p>
          <a:p>
            <a:r>
              <a:rPr lang="en-NZ" sz="1354" b="0" i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maximum of x2 charts is ideal. A blue frame must be used to separate each chart as shown</a:t>
            </a:r>
          </a:p>
          <a:p>
            <a:endParaRPr lang="en-NZ" sz="1600" dirty="0">
              <a:solidFill>
                <a:srgbClr val="00263E"/>
              </a:solidFill>
              <a:latin typeface="Gotham Rounded Bold" panose="02000000000000000000" pitchFamily="50" charset="0"/>
            </a:endParaRPr>
          </a:p>
          <a:p>
            <a:r>
              <a:rPr lang="en-NZ" sz="1354" b="1" i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create chart:</a:t>
            </a:r>
          </a:p>
          <a:p>
            <a:r>
              <a:rPr lang="en-NZ" sz="1354" b="0" i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 – Chart – Choose required chart type</a:t>
            </a:r>
          </a:p>
          <a:p>
            <a:endParaRPr lang="en-NZ" sz="1354" b="0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354" b="1" i="0" dirty="0">
                <a:solidFill>
                  <a:srgbClr val="002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click chart to edit chart data</a:t>
            </a:r>
            <a:endParaRPr lang="en-NZ" sz="1600" b="1" i="0" dirty="0">
              <a:solidFill>
                <a:srgbClr val="00263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1354" dirty="0">
                <a:solidFill>
                  <a:srgbClr val="00263E"/>
                </a:solidFill>
              </a:rPr>
              <a:t>Edit data in Excel tab</a:t>
            </a: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r>
              <a:rPr lang="en-NZ" sz="1354" b="1" dirty="0">
                <a:solidFill>
                  <a:srgbClr val="00263E"/>
                </a:solidFill>
              </a:rPr>
              <a:t>Changing Chart text colour</a:t>
            </a:r>
          </a:p>
          <a:p>
            <a:r>
              <a:rPr lang="en-NZ" sz="1354" dirty="0">
                <a:solidFill>
                  <a:srgbClr val="00263E"/>
                </a:solidFill>
              </a:rPr>
              <a:t>Once chart is inserted you will need to change the text colour to Navy (0,38,62)</a:t>
            </a:r>
          </a:p>
          <a:p>
            <a:endParaRPr lang="en-NZ" sz="1354" dirty="0">
              <a:solidFill>
                <a:srgbClr val="00263E"/>
              </a:solidFill>
            </a:endParaRPr>
          </a:p>
          <a:p>
            <a:r>
              <a:rPr lang="en-NZ" sz="1354" dirty="0">
                <a:solidFill>
                  <a:srgbClr val="00263E"/>
                </a:solidFill>
              </a:rPr>
              <a:t>Select chart text box – Home – text colour dropdown</a:t>
            </a: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354" dirty="0">
              <a:solidFill>
                <a:srgbClr val="00263E"/>
              </a:solidFill>
            </a:endParaRPr>
          </a:p>
          <a:p>
            <a:endParaRPr lang="en-NZ" sz="1600" dirty="0">
              <a:solidFill>
                <a:srgbClr val="00263E"/>
              </a:solidFill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AEE7AF7-2E05-6AE7-62EB-B0CFBA4BA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1325" y="4638154"/>
            <a:ext cx="2164509" cy="7200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DCB1E89-31AD-52E1-A9CE-C2EAE5E96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66818" y="6858000"/>
            <a:ext cx="2644193" cy="137407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581922-3932-AF98-7CB1-53C0C63B8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4177" y="6453336"/>
            <a:ext cx="631824" cy="216024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F90D4-96A8-AEF1-2373-9247E1849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826" y="1008967"/>
            <a:ext cx="6553200" cy="36013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Click to add chart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54F1D0-7617-8722-0628-52BD4C5EDB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9792" y="6452916"/>
            <a:ext cx="6553200" cy="216445"/>
          </a:xfrm>
          <a:prstGeom prst="rect">
            <a:avLst/>
          </a:prstGeom>
        </p:spPr>
        <p:txBody>
          <a:bodyPr tIns="46800" rIns="0"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GB"/>
              <a:t>Click to add document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64578E3-25F3-6046-359D-AC1AC28FB3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825" y="1658215"/>
            <a:ext cx="3961136" cy="257898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GB" dirty="0"/>
              <a:t>Click to chart sub-heading</a:t>
            </a:r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CD3E3C3E-1CD0-99FC-438E-B54DF6B3E614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304928" y="2349500"/>
            <a:ext cx="4969248" cy="1943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sz="1723">
                <a:solidFill>
                  <a:srgbClr val="00263E"/>
                </a:solidFill>
              </a:defRPr>
            </a:lvl1pPr>
          </a:lstStyle>
          <a:p>
            <a:r>
              <a:rPr lang="en-US"/>
              <a:t>Click here to add chart 1</a:t>
            </a:r>
          </a:p>
        </p:txBody>
      </p:sp>
      <p:sp>
        <p:nvSpPr>
          <p:cNvPr id="2" name="Chart Placeholder 16">
            <a:extLst>
              <a:ext uri="{FF2B5EF4-FFF2-40B4-BE49-F238E27FC236}">
                <a16:creationId xmlns:a16="http://schemas.microsoft.com/office/drawing/2014/main" id="{61446B0D-4CE1-1C7F-0CB5-A3E867F485AB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4304928" y="4407585"/>
            <a:ext cx="4969248" cy="19011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sz="1723">
                <a:solidFill>
                  <a:srgbClr val="00263E"/>
                </a:solidFill>
              </a:defRPr>
            </a:lvl1pPr>
          </a:lstStyle>
          <a:p>
            <a:r>
              <a:rPr lang="en-US"/>
              <a:t>Click here to add chart 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334C39-509E-5AE7-EA86-739CCC4D49E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2024" y="2349501"/>
            <a:ext cx="3548361" cy="39592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98444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CBDF875-A61C-2FF4-E524-AEC207197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4175" y="6489340"/>
            <a:ext cx="631824" cy="21602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ED8C6C-01F0-A231-88C1-EA32EC9AD8BD}"/>
              </a:ext>
            </a:extLst>
          </p:cNvPr>
          <p:cNvCxnSpPr/>
          <p:nvPr userDrawn="1"/>
        </p:nvCxnSpPr>
        <p:spPr>
          <a:xfrm>
            <a:off x="9290926" y="6453336"/>
            <a:ext cx="0" cy="288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72A3130-C4CC-6280-5DF2-C5B6CA75F25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7851" y="402620"/>
            <a:ext cx="1763075" cy="9996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4006" r:id="rId2"/>
    <p:sldLayoutId id="2147483993" r:id="rId3"/>
    <p:sldLayoutId id="2147484002" r:id="rId4"/>
    <p:sldLayoutId id="2147483978" r:id="rId5"/>
    <p:sldLayoutId id="2147483977" r:id="rId6"/>
    <p:sldLayoutId id="2147483979" r:id="rId7"/>
    <p:sldLayoutId id="2147483985" r:id="rId8"/>
    <p:sldLayoutId id="2147483996" r:id="rId9"/>
    <p:sldLayoutId id="2147484010" r:id="rId10"/>
    <p:sldLayoutId id="2147484011" r:id="rId11"/>
    <p:sldLayoutId id="2147484008" r:id="rId12"/>
    <p:sldLayoutId id="2147484009" r:id="rId13"/>
    <p:sldLayoutId id="2147484013" r:id="rId14"/>
    <p:sldLayoutId id="2147484004" r:id="rId15"/>
    <p:sldLayoutId id="2147484014" r:id="rId16"/>
    <p:sldLayoutId id="2147484015" r:id="rId17"/>
    <p:sldLayoutId id="2147484016" r:id="rId18"/>
    <p:sldLayoutId id="2147484018" r:id="rId19"/>
    <p:sldLayoutId id="2147484019" r:id="rId20"/>
    <p:sldLayoutId id="2147484020" r:id="rId21"/>
    <p:sldLayoutId id="2147484048" r:id="rId22"/>
  </p:sldLayoutIdLst>
  <p:hf hdr="0" dt="0"/>
  <p:txStyles>
    <p:titleStyle>
      <a:lvl1pPr algn="l" defTabSz="91439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109" charset="-128"/>
        </a:defRPr>
      </a:lvl1pPr>
      <a:lvl2pPr algn="l" defTabSz="91439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Rounded Medium" panose="02000000000000000000" pitchFamily="50" charset="0"/>
          <a:ea typeface="MS PGothic" panose="020B0600070205080204" pitchFamily="34" charset="-128"/>
          <a:cs typeface="ＭＳ Ｐゴシック" pitchFamily="-109" charset="-128"/>
        </a:defRPr>
      </a:lvl2pPr>
      <a:lvl3pPr algn="l" defTabSz="91439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Rounded Medium" panose="02000000000000000000" pitchFamily="50" charset="0"/>
          <a:ea typeface="MS PGothic" panose="020B0600070205080204" pitchFamily="34" charset="-128"/>
          <a:cs typeface="ＭＳ Ｐゴシック" pitchFamily="-109" charset="-128"/>
        </a:defRPr>
      </a:lvl3pPr>
      <a:lvl4pPr algn="l" defTabSz="91439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Rounded Medium" panose="02000000000000000000" pitchFamily="50" charset="0"/>
          <a:ea typeface="MS PGothic" panose="020B0600070205080204" pitchFamily="34" charset="-128"/>
          <a:cs typeface="ＭＳ Ｐゴシック" pitchFamily="-109" charset="-128"/>
        </a:defRPr>
      </a:lvl4pPr>
      <a:lvl5pPr algn="l" defTabSz="91439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Rounded Medium" panose="02000000000000000000" pitchFamily="50" charset="0"/>
          <a:ea typeface="MS PGothic" panose="020B0600070205080204" pitchFamily="34" charset="-128"/>
          <a:cs typeface="ＭＳ Ｐゴシック" pitchFamily="-109" charset="-128"/>
        </a:defRPr>
      </a:lvl5pPr>
      <a:lvl6pPr marL="609597" algn="l" defTabSz="91439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6pPr>
      <a:lvl7pPr marL="1219194" algn="l" defTabSz="91439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7pPr>
      <a:lvl8pPr marL="1828789" algn="l" defTabSz="91439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8pPr>
      <a:lvl9pPr marL="2438386" algn="l" defTabSz="91439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228599" indent="-228599" algn="l" defTabSz="914395" rtl="0" eaLnBrk="1" fontAlgn="base" hangingPunct="1">
        <a:lnSpc>
          <a:spcPct val="90000"/>
        </a:lnSpc>
        <a:spcBef>
          <a:spcPts val="999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9" charset="-128"/>
        </a:defRPr>
      </a:lvl1pPr>
      <a:lvl2pPr marL="685796" indent="-228599" algn="l" defTabSz="914395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2993" indent="-228599" algn="l" defTabSz="914395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190" indent="-228599" algn="l" defTabSz="914395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388" indent="-228599" algn="l" defTabSz="914395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86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2" algn="l" defTabSz="91439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842" userDrawn="1">
          <p15:clr>
            <a:srgbClr val="F26B43"/>
          </p15:clr>
        </p15:guide>
        <p15:guide id="3" pos="398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1207" userDrawn="1">
          <p15:clr>
            <a:srgbClr val="F26B43"/>
          </p15:clr>
        </p15:guide>
        <p15:guide id="6" orient="horz" pos="14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CBDF875-A61C-2FF4-E524-AEC207197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4175" y="6489340"/>
            <a:ext cx="631824" cy="216024"/>
          </a:xfrm>
          <a:prstGeom prst="rect">
            <a:avLst/>
          </a:prstGeom>
        </p:spPr>
        <p:txBody>
          <a:bodyPr anchor="ctr" anchorCtr="0"/>
          <a:lstStyle>
            <a:lvl1pPr algn="ctr">
              <a:defRPr sz="1174">
                <a:solidFill>
                  <a:srgbClr val="00263E"/>
                </a:solidFill>
              </a:defRPr>
            </a:lvl1pPr>
          </a:lstStyle>
          <a:p>
            <a:fld id="{02E477D0-3F7C-FD4B-9D48-55E89CC1AD4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ED8C6C-01F0-A231-88C1-EA32EC9AD8BD}"/>
              </a:ext>
            </a:extLst>
          </p:cNvPr>
          <p:cNvCxnSpPr/>
          <p:nvPr userDrawn="1"/>
        </p:nvCxnSpPr>
        <p:spPr>
          <a:xfrm>
            <a:off x="9290926" y="6453336"/>
            <a:ext cx="0" cy="288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72A3130-C4CC-6280-5DF2-C5B6CA75F25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115" y="413253"/>
            <a:ext cx="1803281" cy="9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9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  <p:sldLayoutId id="2147484039" r:id="rId18"/>
    <p:sldLayoutId id="2147484040" r:id="rId19"/>
    <p:sldLayoutId id="2147484041" r:id="rId20"/>
  </p:sldLayoutIdLst>
  <p:hf hdr="0" dt="0"/>
  <p:txStyles>
    <p:titleStyle>
      <a:lvl1pPr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109" charset="-128"/>
        </a:defRPr>
      </a:lvl1pPr>
      <a:lvl2pPr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Gotham Rounded Medium" panose="02000000000000000000" pitchFamily="50" charset="0"/>
          <a:ea typeface="MS PGothic" panose="020B0600070205080204" pitchFamily="34" charset="-128"/>
          <a:cs typeface="ＭＳ Ｐゴシック" pitchFamily="-109" charset="-128"/>
        </a:defRPr>
      </a:lvl2pPr>
      <a:lvl3pPr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Gotham Rounded Medium" panose="02000000000000000000" pitchFamily="50" charset="0"/>
          <a:ea typeface="MS PGothic" panose="020B0600070205080204" pitchFamily="34" charset="-128"/>
          <a:cs typeface="ＭＳ Ｐゴシック" pitchFamily="-109" charset="-128"/>
        </a:defRPr>
      </a:lvl3pPr>
      <a:lvl4pPr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Gotham Rounded Medium" panose="02000000000000000000" pitchFamily="50" charset="0"/>
          <a:ea typeface="MS PGothic" panose="020B0600070205080204" pitchFamily="34" charset="-128"/>
          <a:cs typeface="ＭＳ Ｐゴシック" pitchFamily="-109" charset="-128"/>
        </a:defRPr>
      </a:lvl4pPr>
      <a:lvl5pPr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Gotham Rounded Medium" panose="02000000000000000000" pitchFamily="50" charset="0"/>
          <a:ea typeface="MS PGothic" panose="020B0600070205080204" pitchFamily="34" charset="-128"/>
          <a:cs typeface="ＭＳ Ｐゴシック" pitchFamily="-109" charset="-128"/>
        </a:defRPr>
      </a:lvl5pPr>
      <a:lvl6pPr marL="484749"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6pPr>
      <a:lvl7pPr marL="969498"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7pPr>
      <a:lvl8pPr marL="1454246"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8pPr>
      <a:lvl9pPr marL="1938995"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181781" indent="-181781" algn="l" defTabSz="727123" rtl="0" eaLnBrk="1" fontAlgn="base" hangingPunct="1">
        <a:lnSpc>
          <a:spcPct val="90000"/>
        </a:lnSpc>
        <a:spcBef>
          <a:spcPts val="794"/>
        </a:spcBef>
        <a:spcAft>
          <a:spcPct val="0"/>
        </a:spcAft>
        <a:buFont typeface="Arial" panose="020B0604020202020204" pitchFamily="34" charset="0"/>
        <a:buChar char="•"/>
        <a:defRPr sz="2226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9" charset="-128"/>
        </a:defRPr>
      </a:lvl1pPr>
      <a:lvl2pPr marL="545342" indent="-181781" algn="l" defTabSz="727123" rtl="0" eaLnBrk="1" fontAlgn="base" hangingPunct="1">
        <a:lnSpc>
          <a:spcPct val="90000"/>
        </a:lnSpc>
        <a:spcBef>
          <a:spcPts val="398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908904" indent="-181781" algn="l" defTabSz="727123" rtl="0" eaLnBrk="1" fontAlgn="base" hangingPunct="1">
        <a:lnSpc>
          <a:spcPct val="90000"/>
        </a:lnSpc>
        <a:spcBef>
          <a:spcPts val="398"/>
        </a:spcBef>
        <a:spcAft>
          <a:spcPct val="0"/>
        </a:spcAft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72465" indent="-181781" algn="l" defTabSz="727123" rtl="0" eaLnBrk="1" fontAlgn="base" hangingPunct="1">
        <a:lnSpc>
          <a:spcPct val="90000"/>
        </a:lnSpc>
        <a:spcBef>
          <a:spcPts val="398"/>
        </a:spcBef>
        <a:spcAft>
          <a:spcPct val="0"/>
        </a:spcAft>
        <a:buFont typeface="Arial" panose="020B0604020202020204" pitchFamily="34" charset="0"/>
        <a:buChar char="•"/>
        <a:defRPr sz="1378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636027" indent="-181781" algn="l" defTabSz="727123" rtl="0" eaLnBrk="1" fontAlgn="base" hangingPunct="1">
        <a:lnSpc>
          <a:spcPct val="90000"/>
        </a:lnSpc>
        <a:spcBef>
          <a:spcPts val="398"/>
        </a:spcBef>
        <a:spcAft>
          <a:spcPct val="0"/>
        </a:spcAft>
        <a:buFont typeface="Arial" panose="020B0604020202020204" pitchFamily="34" charset="0"/>
        <a:buChar char="•"/>
        <a:defRPr sz="1378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999589" indent="-181781" algn="l" defTabSz="72712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363151" indent="-181781" algn="l" defTabSz="72712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726712" indent="-181781" algn="l" defTabSz="72712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3090273" indent="-181781" algn="l" defTabSz="72712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1pPr>
      <a:lvl2pPr marL="363562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2pPr>
      <a:lvl3pPr marL="727123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3pPr>
      <a:lvl4pPr marL="1090685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4pPr>
      <a:lvl5pPr marL="1454246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5pPr>
      <a:lvl6pPr marL="1817808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181369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544932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2908493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25243">
          <p15:clr>
            <a:srgbClr val="F26B43"/>
          </p15:clr>
        </p15:guide>
        <p15:guide id="3" pos="1720">
          <p15:clr>
            <a:srgbClr val="F26B43"/>
          </p15:clr>
        </p15:guide>
        <p15:guide id="4" orient="horz" pos="17544">
          <p15:clr>
            <a:srgbClr val="F26B43"/>
          </p15:clr>
        </p15:guide>
        <p15:guide id="5" orient="horz" pos="5328">
          <p15:clr>
            <a:srgbClr val="F26B43"/>
          </p15:clr>
        </p15:guide>
        <p15:guide id="6" orient="horz" pos="653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239EF36-FC4C-B73E-E9D8-3FAF0E8D2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977" y="6489700"/>
            <a:ext cx="632023" cy="215900"/>
          </a:xfrm>
          <a:prstGeom prst="rect">
            <a:avLst/>
          </a:prstGeom>
        </p:spPr>
        <p:txBody>
          <a:bodyPr anchor="ctr" anchorCtr="0"/>
          <a:lstStyle>
            <a:lvl1pPr algn="ctr" defTabSz="426569">
              <a:defRPr sz="954">
                <a:solidFill>
                  <a:srgbClr val="00263E"/>
                </a:solidFill>
              </a:defRPr>
            </a:lvl1pPr>
          </a:lstStyle>
          <a:p>
            <a:pPr>
              <a:defRPr/>
            </a:pPr>
            <a:fld id="{9FD33A32-63C9-4546-8A66-C76352561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453A63-2C9E-6ED9-0FED-D69519CE1D13}"/>
              </a:ext>
            </a:extLst>
          </p:cNvPr>
          <p:cNvCxnSpPr/>
          <p:nvPr userDrawn="1"/>
        </p:nvCxnSpPr>
        <p:spPr>
          <a:xfrm>
            <a:off x="9290745" y="6453189"/>
            <a:ext cx="0" cy="2889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3">
            <a:extLst>
              <a:ext uri="{FF2B5EF4-FFF2-40B4-BE49-F238E27FC236}">
                <a16:creationId xmlns:a16="http://schemas.microsoft.com/office/drawing/2014/main" id="{E194C7F4-DB95-83F2-5471-6CA37EDBF5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57" y="412751"/>
            <a:ext cx="148332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03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</p:sldLayoutIdLst>
  <p:hf hdr="0" dt="0"/>
  <p:txStyles>
    <p:titleStyle>
      <a:lvl1pPr algn="l" defTabSz="7258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99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109" charset="-128"/>
        </a:defRPr>
      </a:lvl1pPr>
      <a:lvl2pPr algn="l" defTabSz="7258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pitchFamily="-109" charset="-128"/>
        </a:defRPr>
      </a:lvl2pPr>
      <a:lvl3pPr algn="l" defTabSz="7258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pitchFamily="-109" charset="-128"/>
        </a:defRPr>
      </a:lvl3pPr>
      <a:lvl4pPr algn="l" defTabSz="7258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pitchFamily="-109" charset="-128"/>
        </a:defRPr>
      </a:lvl4pPr>
      <a:lvl5pPr algn="l" defTabSz="7258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pitchFamily="-109" charset="-128"/>
        </a:defRPr>
      </a:lvl5pPr>
      <a:lvl6pPr marL="484749"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6pPr>
      <a:lvl7pPr marL="969498"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7pPr>
      <a:lvl8pPr marL="1454246"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8pPr>
      <a:lvl9pPr marL="1938995" algn="l" defTabSz="72712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499">
          <a:solidFill>
            <a:schemeClr val="tx1"/>
          </a:solidFill>
          <a:latin typeface="Calibri Light" pitchFamily="1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180520" indent="-180520" algn="l" defTabSz="725865" rtl="0" eaLnBrk="0" fontAlgn="base" hangingPunct="0">
        <a:lnSpc>
          <a:spcPct val="90000"/>
        </a:lnSpc>
        <a:spcBef>
          <a:spcPts val="795"/>
        </a:spcBef>
        <a:spcAft>
          <a:spcPct val="0"/>
        </a:spcAft>
        <a:buFont typeface="Arial" panose="020B0604020202020204" pitchFamily="34" charset="0"/>
        <a:buChar char="•"/>
        <a:defRPr sz="2226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9" charset="-128"/>
        </a:defRPr>
      </a:lvl1pPr>
      <a:lvl2pPr marL="544084" indent="-180520" algn="l" defTabSz="725865" rtl="0" eaLnBrk="0" fontAlgn="base" hangingPunct="0">
        <a:lnSpc>
          <a:spcPct val="90000"/>
        </a:lnSpc>
        <a:spcBef>
          <a:spcPts val="398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907647" indent="-180520" algn="l" defTabSz="725865" rtl="0" eaLnBrk="0" fontAlgn="base" hangingPunct="0">
        <a:lnSpc>
          <a:spcPct val="90000"/>
        </a:lnSpc>
        <a:spcBef>
          <a:spcPts val="398"/>
        </a:spcBef>
        <a:spcAft>
          <a:spcPct val="0"/>
        </a:spcAft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71211" indent="-180520" algn="l" defTabSz="725865" rtl="0" eaLnBrk="0" fontAlgn="base" hangingPunct="0">
        <a:lnSpc>
          <a:spcPct val="90000"/>
        </a:lnSpc>
        <a:spcBef>
          <a:spcPts val="398"/>
        </a:spcBef>
        <a:spcAft>
          <a:spcPct val="0"/>
        </a:spcAft>
        <a:buFont typeface="Arial" panose="020B0604020202020204" pitchFamily="34" charset="0"/>
        <a:buChar char="•"/>
        <a:defRPr sz="1352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634775" indent="-180520" algn="l" defTabSz="725865" rtl="0" eaLnBrk="0" fontAlgn="base" hangingPunct="0">
        <a:lnSpc>
          <a:spcPct val="90000"/>
        </a:lnSpc>
        <a:spcBef>
          <a:spcPts val="398"/>
        </a:spcBef>
        <a:spcAft>
          <a:spcPct val="0"/>
        </a:spcAft>
        <a:buFont typeface="Arial" panose="020B0604020202020204" pitchFamily="34" charset="0"/>
        <a:buChar char="•"/>
        <a:defRPr sz="1352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999589" indent="-181781" algn="l" defTabSz="72712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363151" indent="-181781" algn="l" defTabSz="72712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726712" indent="-181781" algn="l" defTabSz="72712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3090273" indent="-181781" algn="l" defTabSz="72712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1pPr>
      <a:lvl2pPr marL="363562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2pPr>
      <a:lvl3pPr marL="727123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3pPr>
      <a:lvl4pPr marL="1090685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4pPr>
      <a:lvl5pPr marL="1454246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5pPr>
      <a:lvl6pPr marL="1817808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181369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544932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2908493" algn="l" defTabSz="727123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ED3D99-85E3-D1DE-9510-92FB50D6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64" y="-13011"/>
            <a:ext cx="10326033" cy="688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0E12E-B45C-584C-9636-57874359F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44" y="5201779"/>
            <a:ext cx="5131519" cy="515395"/>
          </a:xfrm>
        </p:spPr>
        <p:txBody>
          <a:bodyPr anchor="ctr">
            <a:noAutofit/>
          </a:bodyPr>
          <a:lstStyle/>
          <a:p>
            <a:pPr>
              <a:buNone/>
            </a:pPr>
            <a:r>
              <a:rPr lang="en-GB" dirty="0"/>
              <a:t>Weka Farm Open Day</a:t>
            </a:r>
            <a:br>
              <a:rPr lang="en-GB" dirty="0"/>
            </a:br>
            <a:r>
              <a:rPr lang="en-GB" dirty="0"/>
              <a:t>Dairy Beef Integration</a:t>
            </a:r>
            <a:br>
              <a:rPr lang="en-GB" dirty="0"/>
            </a:br>
            <a:endParaRPr lang="en-US" dirty="0">
              <a:latin typeface="Gotham Rounded Bold" panose="02000000000000000000" pitchFamily="5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6F777-6B6A-5A2B-E14C-52AA396F8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210" y="5901279"/>
            <a:ext cx="3454270" cy="229775"/>
          </a:xfrm>
        </p:spPr>
        <p:txBody>
          <a:bodyPr>
            <a:noAutofit/>
          </a:bodyPr>
          <a:lstStyle/>
          <a:p>
            <a:r>
              <a:rPr lang="en-US" sz="1600" dirty="0">
                <a:latin typeface="Gotham Rounded Bold" panose="02000000000000000000" pitchFamily="50" charset="0"/>
              </a:rPr>
              <a:t>16 April 2025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2A74B69-8C2D-C5E0-B6E1-B8606463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205" y="335438"/>
            <a:ext cx="1627732" cy="86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80229-CA8C-60AB-3603-B8AC6FA4493D}"/>
              </a:ext>
            </a:extLst>
          </p:cNvPr>
          <p:cNvSpPr txBox="1"/>
          <p:nvPr/>
        </p:nvSpPr>
        <p:spPr>
          <a:xfrm>
            <a:off x="239495" y="215001"/>
            <a:ext cx="7402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  <a:latin typeface="+mj-lt"/>
              </a:rPr>
              <a:t>With thanks to</a:t>
            </a:r>
          </a:p>
        </p:txBody>
      </p:sp>
      <p:sp>
        <p:nvSpPr>
          <p:cNvPr id="8" name="AutoShape 4" descr="SFF Logo">
            <a:extLst>
              <a:ext uri="{FF2B5EF4-FFF2-40B4-BE49-F238E27FC236}">
                <a16:creationId xmlns:a16="http://schemas.microsoft.com/office/drawing/2014/main" id="{98F3A33D-02C8-834A-5B2A-C07A0BBDAD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BA0DEE-5104-28A5-2AEC-A069BDB27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496" y="648954"/>
            <a:ext cx="1627732" cy="7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1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A92FCD66-5E51-8CB4-A2C8-A0D13A269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"/>
          <a:stretch/>
        </p:blipFill>
        <p:spPr>
          <a:xfrm>
            <a:off x="105012" y="2"/>
            <a:ext cx="9695987" cy="6857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2975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771C50AC-DF49-E3A8-2D80-A6B53B0C5C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6" y="120564"/>
            <a:ext cx="9433333" cy="66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chure with cows in a field&#10;&#10;AI-generated content may be incorrect.">
            <a:extLst>
              <a:ext uri="{FF2B5EF4-FFF2-40B4-BE49-F238E27FC236}">
                <a16:creationId xmlns:a16="http://schemas.microsoft.com/office/drawing/2014/main" id="{7836444F-9EBD-D78F-40CD-88662F02A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900"/>
            <a:ext cx="10000442" cy="70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41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73C-70CE-1836-FF1D-A8CDAE71A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70" y="862868"/>
            <a:ext cx="4458593" cy="566736"/>
          </a:xfrm>
        </p:spPr>
        <p:txBody>
          <a:bodyPr/>
          <a:lstStyle/>
          <a:p>
            <a:r>
              <a:rPr lang="en-NZ" sz="2300" dirty="0"/>
              <a:t>Calf rearing at scale</a:t>
            </a:r>
            <a:br>
              <a:rPr lang="en-NZ" sz="2300" dirty="0"/>
            </a:br>
            <a:endParaRPr lang="en-NZ" sz="23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8C316-6920-DB2B-1CEF-6B20C7C61D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26981" y="2002847"/>
            <a:ext cx="3540114" cy="348971"/>
          </a:xfrm>
        </p:spPr>
        <p:txBody>
          <a:bodyPr/>
          <a:lstStyle/>
          <a:p>
            <a:r>
              <a:rPr lang="en-NZ" altLang="en-US" sz="2000" dirty="0">
                <a:latin typeface="+mj-lt"/>
              </a:rPr>
              <a:t>Solutions</a:t>
            </a:r>
          </a:p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34656-6BEA-436C-1537-59AA6A83F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E477D0-3F7C-FD4B-9D48-55E89CC1AD4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08F9F6-7B8B-5B5E-E83B-7561114428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2024" y="1879600"/>
            <a:ext cx="4320977" cy="4429126"/>
          </a:xfrm>
        </p:spPr>
        <p:txBody>
          <a:bodyPr/>
          <a:lstStyle/>
          <a:p>
            <a:pPr defTabSz="727123">
              <a:lnSpc>
                <a:spcPct val="90000"/>
              </a:lnSpc>
              <a:spcBef>
                <a:spcPts val="794"/>
              </a:spcBef>
              <a:tabLst>
                <a:tab pos="363564" algn="l"/>
              </a:tabLst>
            </a:pPr>
            <a:r>
              <a:rPr lang="en-NZ" altLang="en-US" dirty="0">
                <a:latin typeface="+mj-lt"/>
              </a:rPr>
              <a:t>Challenges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  <a:tabLst>
                <a:tab pos="363564" algn="l"/>
              </a:tabLst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Cow Condition and Mineral Status Pre-Partum: 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Ensuring cows are in optimal condition and have the necessary minerals before calving.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  <a:tabLst>
                <a:tab pos="363564" algn="l"/>
              </a:tabLst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Calf Handling and Colostrum Day 1 Process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Proper handling of calves and ensuring they receive colostrum on the first day (5Q’s of colostrum).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  <a:tabLst>
                <a:tab pos="363564" algn="l"/>
              </a:tabLst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Bacteria Loading in First 4 Days of Life: 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Maintaining hygiene to reduce bacterial exposure.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  <a:tabLst>
                <a:tab pos="363564" algn="l"/>
              </a:tabLst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Transitioning: 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Whole milk to CMR challenges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  <a:tabLst>
                <a:tab pos="363564" algn="l"/>
              </a:tabLst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Relocation and Environmental Stressors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Managing stress and inflammation during relocation.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  <a:tabLst>
                <a:tab pos="363564" algn="l"/>
              </a:tabLst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Infrastructure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Dealing with condensed calving periods and the need for adequate facilities.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  <a:tabLst>
                <a:tab pos="363564" algn="l"/>
              </a:tabLst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Hygiene and Biosecurity Risks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Protecting both calves and people from zoonotic diseases.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  <a:tabLst>
                <a:tab pos="363564" algn="l"/>
              </a:tabLst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Retaining Good Staff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Building passion and retaining skilled staff in the industry.</a:t>
            </a:r>
          </a:p>
          <a:p>
            <a:pPr>
              <a:buClr>
                <a:srgbClr val="3D3D3D"/>
              </a:buClr>
              <a:tabLst>
                <a:tab pos="363564" algn="l"/>
              </a:tabLst>
            </a:pPr>
            <a:endParaRPr lang="en-NZ" altLang="en-US" sz="1300" spc="22" dirty="0">
              <a:solidFill>
                <a:srgbClr val="3D3D3D"/>
              </a:solidFill>
              <a:latin typeface="+mn-lt"/>
            </a:endParaRPr>
          </a:p>
          <a:p>
            <a:endParaRPr lang="en-NZ" sz="13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013487-7300-7AC0-54EA-57443E5FD8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26980" y="2498916"/>
            <a:ext cx="3674169" cy="3344200"/>
          </a:xfrm>
        </p:spPr>
        <p:txBody>
          <a:bodyPr/>
          <a:lstStyle/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Team Development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Providing training and support visits to offer fresh perspectives and improve skills.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Infrastructure Changes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Utilising or modifying existing sheds to better suit current needs.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Evolving Programs and Nutrition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Adapting programs and nutrition plans to meet Westcoast challenges.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Proactive Animal Husbandry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Developing teams with strong animal husbandry skills for a proactive approach.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Encouraging Lifelong Learning: 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Promoting continuous learning among team members.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altLang="en-US" sz="1300" b="1" spc="22" dirty="0">
                <a:solidFill>
                  <a:srgbClr val="3D3D3D"/>
                </a:solidFill>
                <a:latin typeface="+mn-lt"/>
              </a:rPr>
              <a:t>Enhanced Biosecurity</a:t>
            </a:r>
            <a:r>
              <a:rPr lang="en-NZ" altLang="en-US" sz="1300" spc="22" dirty="0">
                <a:solidFill>
                  <a:srgbClr val="3D3D3D"/>
                </a:solidFill>
                <a:latin typeface="+mn-lt"/>
              </a:rPr>
              <a:t>: Strengthening biosecurity measures with a focus on hygiene.</a:t>
            </a:r>
          </a:p>
          <a:p>
            <a:endParaRPr lang="en-NZ" sz="1300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3734DCB-C5A7-0B5A-5390-4CD165F55739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3944938" y="6456363"/>
            <a:ext cx="5256212" cy="212725"/>
          </a:xfrm>
          <a:prstGeom prst="rect">
            <a:avLst/>
          </a:prstGeom>
        </p:spPr>
        <p:txBody>
          <a:bodyPr/>
          <a:lstStyle>
            <a:lvl1pPr marL="0" indent="0" algn="r" defTabSz="914395" rtl="0" eaLnBrk="1" fontAlgn="base" hangingPunct="1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Font typeface="Arial" panose="020B0604020202020204" pitchFamily="34" charset="0"/>
              <a:buNone/>
              <a:defRPr sz="954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685796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2993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190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388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86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West Coast Integrated Farm System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21500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5B8BC-7CE5-429A-7DA4-7D20F01C9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and white poster with text&#10;&#10;AI-generated content may be incorrect.">
            <a:extLst>
              <a:ext uri="{FF2B5EF4-FFF2-40B4-BE49-F238E27FC236}">
                <a16:creationId xmlns:a16="http://schemas.microsoft.com/office/drawing/2014/main" id="{0D2E645D-FBF8-30AD-52EA-F441684E4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15" y="501709"/>
            <a:ext cx="4018686" cy="5683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0BA3AD-7624-C11D-3068-A2DCFCC04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15" y="501709"/>
            <a:ext cx="4018685" cy="569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4F72A-420E-86E7-D6DF-479899F43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een and white rectangular sign with text&#10;&#10;AI-generated content may be incorrect.">
            <a:extLst>
              <a:ext uri="{FF2B5EF4-FFF2-40B4-BE49-F238E27FC236}">
                <a16:creationId xmlns:a16="http://schemas.microsoft.com/office/drawing/2014/main" id="{6A24C0CF-91A5-1DF5-5443-D5BF6696A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89" y="759821"/>
            <a:ext cx="3865628" cy="5466809"/>
          </a:xfrm>
          <a:prstGeom prst="rect">
            <a:avLst/>
          </a:prstGeom>
        </p:spPr>
      </p:pic>
      <p:pic>
        <p:nvPicPr>
          <p:cNvPr id="12" name="Picture 11" descr="A green and black card with text and images&#10;&#10;AI-generated content may be incorrect.">
            <a:extLst>
              <a:ext uri="{FF2B5EF4-FFF2-40B4-BE49-F238E27FC236}">
                <a16:creationId xmlns:a16="http://schemas.microsoft.com/office/drawing/2014/main" id="{0D5D5716-E191-A919-4E00-C78E8BCC4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8" y="759822"/>
            <a:ext cx="3865628" cy="54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4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BAF62-3A6D-C09E-3AA6-81C0591DAA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7503" y="886139"/>
            <a:ext cx="7532869" cy="715849"/>
          </a:xfrm>
        </p:spPr>
        <p:txBody>
          <a:bodyPr>
            <a:noAutofit/>
          </a:bodyPr>
          <a:lstStyle/>
          <a:p>
            <a:r>
              <a:rPr lang="en-NZ" sz="2000" dirty="0"/>
              <a:t>Repurposing old woolsheds / covered yards (DBS1)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647A9E-7663-EBCB-3299-6A9949353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/>
          <a:stretch/>
        </p:blipFill>
        <p:spPr bwMode="auto">
          <a:xfrm>
            <a:off x="229375" y="1691333"/>
            <a:ext cx="4165539" cy="22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B408499-FE8E-B1D7-BCB5-312B307EE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0"/>
          <a:stretch/>
        </p:blipFill>
        <p:spPr bwMode="auto">
          <a:xfrm>
            <a:off x="6312385" y="1681789"/>
            <a:ext cx="3341463" cy="22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F8228DB-B2B8-C827-B4E4-84BF6F60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8" y="3751953"/>
            <a:ext cx="3003804" cy="225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27F4A7-EF94-E193-BF6A-0F42BFAA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42" y="3751953"/>
            <a:ext cx="3006934" cy="225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building with a door open&#10;&#10;AI-generated content may be incorrect.">
            <a:extLst>
              <a:ext uri="{FF2B5EF4-FFF2-40B4-BE49-F238E27FC236}">
                <a16:creationId xmlns:a16="http://schemas.microsoft.com/office/drawing/2014/main" id="{78D31A16-713D-05BC-8570-EDC3F3C2EE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5" b="17285"/>
          <a:stretch/>
        </p:blipFill>
        <p:spPr>
          <a:xfrm>
            <a:off x="6032343" y="3751559"/>
            <a:ext cx="3621176" cy="2254421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AF8FFCE-7978-DD88-E983-1DF66C53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02" y="1685562"/>
            <a:ext cx="2676791" cy="206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99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3D2E8AE-8C44-9C59-DEB2-C2AA59AEE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0F6EB-55C2-6DD3-88A9-50736BDB8D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7503" y="886139"/>
            <a:ext cx="7532869" cy="715849"/>
          </a:xfrm>
        </p:spPr>
        <p:txBody>
          <a:bodyPr>
            <a:normAutofit/>
          </a:bodyPr>
          <a:lstStyle/>
          <a:p>
            <a:r>
              <a:rPr lang="en-NZ" sz="2000" dirty="0"/>
              <a:t>Repurposing old woolsheds / covered yards (DBS2)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5E5E1-A49E-B32B-0EE1-89C8853A3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5212" y="6466036"/>
            <a:ext cx="366241" cy="216024"/>
          </a:xfrm>
        </p:spPr>
        <p:txBody>
          <a:bodyPr/>
          <a:lstStyle/>
          <a:p>
            <a:fld id="{02E477D0-3F7C-FD4B-9D48-55E89CC1AD4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A4CBB8EF-EC35-4E77-40E2-3944B1D62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2" r="6017" b="12103"/>
          <a:stretch/>
        </p:blipFill>
        <p:spPr bwMode="auto">
          <a:xfrm>
            <a:off x="285464" y="3822195"/>
            <a:ext cx="4058661" cy="222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BA2A6FF-5736-9787-42EF-6FD5905F4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t="21221" r="14663" b="29302"/>
          <a:stretch/>
        </p:blipFill>
        <p:spPr bwMode="auto">
          <a:xfrm>
            <a:off x="285461" y="1859380"/>
            <a:ext cx="3954828" cy="206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5A7C050-D581-2674-81A0-6AB58B52D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21084" r="6262" b="21220"/>
          <a:stretch/>
        </p:blipFill>
        <p:spPr bwMode="auto">
          <a:xfrm>
            <a:off x="5578366" y="3822195"/>
            <a:ext cx="4125785" cy="222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2D91480D-14E9-80B8-B0F4-674A18067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0"/>
          <a:stretch/>
        </p:blipFill>
        <p:spPr bwMode="auto">
          <a:xfrm>
            <a:off x="3804987" y="3928431"/>
            <a:ext cx="2104846" cy="21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1E75D675-2CD8-6D2A-068F-BF56F209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90" y="1859382"/>
            <a:ext cx="2771182" cy="20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E951EFCB-8D1A-5CA7-3172-638F1DF0F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271" y="1850881"/>
            <a:ext cx="2771182" cy="207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B4ABBCE-FCC0-F63D-5983-8633E1B8407C}"/>
              </a:ext>
            </a:extLst>
          </p:cNvPr>
          <p:cNvSpPr txBox="1">
            <a:spLocks/>
          </p:cNvSpPr>
          <p:nvPr/>
        </p:nvSpPr>
        <p:spPr>
          <a:xfrm>
            <a:off x="4377060" y="6512737"/>
            <a:ext cx="4824412" cy="216123"/>
          </a:xfrm>
          <a:prstGeom prst="rect">
            <a:avLst/>
          </a:prstGeom>
        </p:spPr>
        <p:txBody>
          <a:bodyPr/>
          <a:lstStyle>
            <a:lvl1pPr marL="0" indent="0" algn="r" defTabSz="914395" rtl="0" eaLnBrk="1" fontAlgn="base" hangingPunct="1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Font typeface="Arial" panose="020B0604020202020204" pitchFamily="34" charset="0"/>
              <a:buNone/>
              <a:defRPr sz="954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685796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2993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190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388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86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West Coast Integrated Farm System</a:t>
            </a:r>
            <a:endParaRPr lang="en-NZ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AA8F817-E4B5-32E0-602B-4324800B53F1}"/>
              </a:ext>
            </a:extLst>
          </p:cNvPr>
          <p:cNvSpPr txBox="1">
            <a:spLocks/>
          </p:cNvSpPr>
          <p:nvPr/>
        </p:nvSpPr>
        <p:spPr>
          <a:xfrm>
            <a:off x="9448746" y="6512737"/>
            <a:ext cx="409545" cy="216123"/>
          </a:xfrm>
          <a:prstGeom prst="rect">
            <a:avLst/>
          </a:prstGeom>
        </p:spPr>
        <p:txBody>
          <a:bodyPr/>
          <a:lstStyle>
            <a:defPPr>
              <a:defRPr lang="en-NZ"/>
            </a:defPPr>
            <a:lvl1pPr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536433"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072866"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9298"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145731"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682164" algn="l" defTabSz="1072866" rtl="0" eaLnBrk="1" latinLnBrk="0" hangingPunct="1"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3218597" algn="l" defTabSz="1072866" rtl="0" eaLnBrk="1" latinLnBrk="0" hangingPunct="1"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755029" algn="l" defTabSz="1072866" rtl="0" eaLnBrk="1" latinLnBrk="0" hangingPunct="1"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4291462" algn="l" defTabSz="1072866" rtl="0" eaLnBrk="1" latinLnBrk="0" hangingPunct="1"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defTabSz="466094"/>
            <a:fld id="{02E477D0-3F7C-FD4B-9D48-55E89CC1AD4E}" type="slidenum">
              <a:rPr lang="en-US" sz="1000" smtClean="0"/>
              <a:pPr defTabSz="466094"/>
              <a:t>17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78214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EDB12-5BF8-111C-08FF-D9EE079C3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2A99BCC-C9D9-F495-AF76-3AA29B753773}"/>
              </a:ext>
            </a:extLst>
          </p:cNvPr>
          <p:cNvSpPr txBox="1">
            <a:spLocks/>
          </p:cNvSpPr>
          <p:nvPr/>
        </p:nvSpPr>
        <p:spPr>
          <a:xfrm>
            <a:off x="658793" y="912507"/>
            <a:ext cx="6805862" cy="346038"/>
          </a:xfrm>
          <a:prstGeom prst="rect">
            <a:avLst/>
          </a:prstGeom>
        </p:spPr>
        <p:txBody>
          <a:bodyPr/>
          <a:lstStyle>
            <a:lvl1pPr marL="228599" indent="-228599" algn="l" defTabSz="914395" rtl="0" eaLnBrk="1" fontAlgn="base" hangingPunct="1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09" charset="-128"/>
              </a:defRPr>
            </a:lvl1pPr>
            <a:lvl2pPr marL="685796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2993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190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388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86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2385" dirty="0">
                <a:latin typeface="+mj-lt"/>
              </a:rPr>
              <a:t>100kgs to Finishing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16F5E-6F97-7D56-6B07-64ED0E644F87}"/>
              </a:ext>
            </a:extLst>
          </p:cNvPr>
          <p:cNvSpPr txBox="1">
            <a:spLocks/>
          </p:cNvSpPr>
          <p:nvPr/>
        </p:nvSpPr>
        <p:spPr>
          <a:xfrm>
            <a:off x="658793" y="1848774"/>
            <a:ext cx="4555461" cy="3879004"/>
          </a:xfrm>
          <a:prstGeom prst="rect">
            <a:avLst/>
          </a:prstGeom>
        </p:spPr>
        <p:txBody>
          <a:bodyPr numCol="1"/>
          <a:lstStyle>
            <a:lvl1pPr marL="228599" indent="-228599" algn="l" defTabSz="914395" rtl="0" eaLnBrk="1" fontAlgn="base" hangingPunct="1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09" charset="-128"/>
              </a:defRPr>
            </a:lvl1pPr>
            <a:lvl2pPr marL="685796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2993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190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388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86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dirty="0">
                <a:solidFill>
                  <a:srgbClr val="00263E"/>
                </a:solidFill>
              </a:rPr>
              <a:t>Focus Areas</a:t>
            </a:r>
          </a:p>
          <a:p>
            <a:pPr marL="363564" indent="-363564"/>
            <a:r>
              <a:rPr lang="en-NZ" sz="1200" dirty="0"/>
              <a:t>Weaning upon weights not age (start weaning &gt;75kgs, 95 off meal ~30 days later)</a:t>
            </a:r>
          </a:p>
          <a:p>
            <a:pPr marL="363564" indent="-363564"/>
            <a:r>
              <a:rPr lang="en-NZ" sz="1200" dirty="0"/>
              <a:t>Regular monitoring of weights, attention to detail, drafting mobs into weight lines</a:t>
            </a:r>
          </a:p>
          <a:p>
            <a:pPr marL="363564" indent="-363564"/>
            <a:r>
              <a:rPr lang="en-NZ" sz="1200" dirty="0"/>
              <a:t>Rotationally graze behind a break feed from 100kgs/ fully weaned – minimum 2 day breaks</a:t>
            </a:r>
          </a:p>
          <a:p>
            <a:pPr marL="363564" indent="-363564"/>
            <a:r>
              <a:rPr lang="en-NZ" sz="1200" dirty="0"/>
              <a:t>Animal Health plans / active management - parasites, immunity, trace elements</a:t>
            </a:r>
          </a:p>
          <a:p>
            <a:pPr marL="363564" indent="-363564"/>
            <a:r>
              <a:rPr lang="en-NZ" sz="1200" dirty="0"/>
              <a:t>Animal welfare needs – shade, shelter, handling</a:t>
            </a:r>
          </a:p>
          <a:p>
            <a:pPr marL="0" indent="0">
              <a:buNone/>
            </a:pPr>
            <a:endParaRPr lang="en-NZ" sz="1200" dirty="0">
              <a:solidFill>
                <a:srgbClr val="00263E"/>
              </a:solidFill>
            </a:endParaRPr>
          </a:p>
          <a:p>
            <a:pPr marL="0" indent="0">
              <a:buNone/>
            </a:pPr>
            <a:r>
              <a:rPr lang="en-NZ" sz="1600" dirty="0">
                <a:solidFill>
                  <a:srgbClr val="00263E"/>
                </a:solidFill>
              </a:rPr>
              <a:t>Nutritional requirements</a:t>
            </a:r>
          </a:p>
          <a:p>
            <a:pPr marL="363564" lvl="1" indent="-363564">
              <a:spcBef>
                <a:spcPts val="794"/>
              </a:spcBef>
            </a:pPr>
            <a:r>
              <a:rPr lang="en-NZ" sz="1200" dirty="0"/>
              <a:t>High ME feed - All pasture based up to 450kgs then winter on swedes + silage</a:t>
            </a:r>
          </a:p>
          <a:p>
            <a:pPr marL="363564" lvl="1" indent="-363564">
              <a:spcBef>
                <a:spcPts val="794"/>
              </a:spcBef>
            </a:pPr>
            <a:r>
              <a:rPr lang="en-NZ" sz="1200" dirty="0"/>
              <a:t>Agronomy - Annual regrassing program (8-10% Class A) to ensure high quality pastures</a:t>
            </a:r>
          </a:p>
          <a:p>
            <a:pPr marL="363564" lvl="1" indent="-363564">
              <a:spcBef>
                <a:spcPts val="794"/>
              </a:spcBef>
            </a:pPr>
            <a:r>
              <a:rPr lang="en-NZ" sz="1200" dirty="0"/>
              <a:t>High energy supplements </a:t>
            </a:r>
          </a:p>
          <a:p>
            <a:pPr marL="363564" lvl="1" indent="-363564">
              <a:spcBef>
                <a:spcPts val="794"/>
              </a:spcBef>
            </a:pPr>
            <a:r>
              <a:rPr lang="en-NZ" sz="1200" dirty="0"/>
              <a:t>Potable water</a:t>
            </a:r>
          </a:p>
        </p:txBody>
      </p:sp>
      <p:pic>
        <p:nvPicPr>
          <p:cNvPr id="5122" name="Picture 2" descr="No description available.">
            <a:extLst>
              <a:ext uri="{FF2B5EF4-FFF2-40B4-BE49-F238E27FC236}">
                <a16:creationId xmlns:a16="http://schemas.microsoft.com/office/drawing/2014/main" id="{6AB655EF-090D-C452-6C51-5EEAABDAB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r="30835"/>
          <a:stretch/>
        </p:blipFill>
        <p:spPr bwMode="auto">
          <a:xfrm>
            <a:off x="5410200" y="23476"/>
            <a:ext cx="4495801" cy="683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79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720D2-07CF-ADC1-EB03-A52F7D63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2771E9F-5BBC-B1FA-E691-164272C88753}"/>
              </a:ext>
            </a:extLst>
          </p:cNvPr>
          <p:cNvSpPr txBox="1">
            <a:spLocks/>
          </p:cNvSpPr>
          <p:nvPr/>
        </p:nvSpPr>
        <p:spPr>
          <a:xfrm>
            <a:off x="538143" y="918617"/>
            <a:ext cx="6805862" cy="346038"/>
          </a:xfrm>
          <a:prstGeom prst="rect">
            <a:avLst/>
          </a:prstGeom>
        </p:spPr>
        <p:txBody>
          <a:bodyPr/>
          <a:lstStyle>
            <a:lvl1pPr marL="228599" indent="-228599" algn="l" defTabSz="914395" rtl="0" eaLnBrk="1" fontAlgn="base" hangingPunct="1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09" charset="-128"/>
              </a:defRPr>
            </a:lvl1pPr>
            <a:lvl2pPr marL="685796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2993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190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388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86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2385" dirty="0">
                <a:latin typeface="+mj-lt"/>
              </a:rPr>
              <a:t>100kgs to Finishing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D2EEEDD-09EF-C533-2568-C4F2A8F9B056}"/>
              </a:ext>
            </a:extLst>
          </p:cNvPr>
          <p:cNvSpPr txBox="1">
            <a:spLocks/>
          </p:cNvSpPr>
          <p:nvPr/>
        </p:nvSpPr>
        <p:spPr>
          <a:xfrm>
            <a:off x="538143" y="1698992"/>
            <a:ext cx="4414857" cy="4340101"/>
          </a:xfrm>
          <a:prstGeom prst="rect">
            <a:avLst/>
          </a:prstGeom>
        </p:spPr>
        <p:txBody>
          <a:bodyPr numCol="1"/>
          <a:lstStyle>
            <a:lvl1pPr marL="228599" indent="-228599" algn="l" defTabSz="914395" rtl="0" eaLnBrk="1" fontAlgn="base" hangingPunct="1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09" charset="-128"/>
              </a:defRPr>
            </a:lvl1pPr>
            <a:lvl2pPr marL="685796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2993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190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388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86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600" dirty="0">
                <a:solidFill>
                  <a:srgbClr val="00263E"/>
                </a:solidFill>
              </a:rPr>
              <a:t>Targets</a:t>
            </a:r>
          </a:p>
          <a:p>
            <a:pPr marL="363564" indent="-363564"/>
            <a:r>
              <a:rPr lang="en-NZ" sz="1200" dirty="0"/>
              <a:t>200kgs by 1</a:t>
            </a:r>
            <a:r>
              <a:rPr lang="en-NZ" sz="1200" baseline="30000" dirty="0"/>
              <a:t>st</a:t>
            </a:r>
            <a:r>
              <a:rPr lang="en-NZ" sz="1200" dirty="0"/>
              <a:t> June (1</a:t>
            </a:r>
            <a:r>
              <a:rPr lang="en-NZ" sz="1200" baseline="30000" dirty="0"/>
              <a:t>st</a:t>
            </a:r>
            <a:r>
              <a:rPr lang="en-NZ" sz="1200" dirty="0"/>
              <a:t> Winter)</a:t>
            </a:r>
          </a:p>
          <a:p>
            <a:pPr marL="363564" indent="-363564"/>
            <a:r>
              <a:rPr lang="en-NZ" sz="1200" dirty="0"/>
              <a:t>450kgs by 1</a:t>
            </a:r>
            <a:r>
              <a:rPr lang="en-NZ" sz="1200" baseline="30000" dirty="0"/>
              <a:t>st</a:t>
            </a:r>
            <a:r>
              <a:rPr lang="en-NZ" sz="1200" dirty="0"/>
              <a:t> June (2</a:t>
            </a:r>
            <a:r>
              <a:rPr lang="en-NZ" sz="1200" baseline="30000" dirty="0"/>
              <a:t>nd</a:t>
            </a:r>
            <a:r>
              <a:rPr lang="en-NZ" sz="1200" dirty="0"/>
              <a:t> Winter)</a:t>
            </a:r>
          </a:p>
          <a:p>
            <a:pPr marL="363564" indent="-363564"/>
            <a:r>
              <a:rPr lang="en-NZ" sz="1200" dirty="0"/>
              <a:t>550kg LWT Bulls to Finish &gt;270kgCW by ~24-26 months old (&gt;49% Yield)</a:t>
            </a:r>
          </a:p>
          <a:p>
            <a:pPr marL="363564" indent="-363564"/>
            <a:r>
              <a:rPr lang="en-NZ" sz="1200" dirty="0"/>
              <a:t>500kg LWT Heifers to Finish in the Reserve Program &gt;240kgCW by ~24-26 months old (&gt;49% Yield)</a:t>
            </a:r>
          </a:p>
          <a:p>
            <a:pPr marL="0" indent="0">
              <a:buNone/>
            </a:pPr>
            <a:r>
              <a:rPr lang="en-NZ" sz="1600" dirty="0">
                <a:solidFill>
                  <a:srgbClr val="00263E"/>
                </a:solidFill>
              </a:rPr>
              <a:t>Challenges</a:t>
            </a:r>
          </a:p>
          <a:p>
            <a:pPr marL="227227" indent="-227227"/>
            <a:r>
              <a:rPr lang="en-NZ" sz="1200" dirty="0"/>
              <a:t>Utilisation across all land classes</a:t>
            </a:r>
          </a:p>
          <a:p>
            <a:pPr marL="227227" indent="-227227"/>
            <a:r>
              <a:rPr lang="en-NZ" sz="1200" dirty="0"/>
              <a:t>Infrastructure – power, water, yards</a:t>
            </a:r>
          </a:p>
          <a:p>
            <a:pPr marL="227227" indent="-227227"/>
            <a:r>
              <a:rPr lang="en-NZ" sz="1200" dirty="0"/>
              <a:t>Biosecurity - calf rearing</a:t>
            </a:r>
          </a:p>
          <a:p>
            <a:pPr marL="227227" indent="-227227"/>
            <a:r>
              <a:rPr lang="en-NZ" sz="1200" dirty="0"/>
              <a:t>Immunocompromising – calf rearing challenges/ disease burden continue to rear its head over their life span</a:t>
            </a:r>
          </a:p>
          <a:p>
            <a:pPr marL="227227" indent="-227227"/>
            <a:r>
              <a:rPr lang="en-NZ" sz="1200" dirty="0"/>
              <a:t>Wastage</a:t>
            </a:r>
          </a:p>
          <a:p>
            <a:pPr marL="227227" indent="-227227"/>
            <a:r>
              <a:rPr lang="en-NZ" sz="1200" dirty="0"/>
              <a:t>Return ($)</a:t>
            </a:r>
          </a:p>
          <a:p>
            <a:pPr marL="590789" lvl="2" indent="-227227">
              <a:spcBef>
                <a:spcPts val="794"/>
              </a:spcBef>
            </a:pPr>
            <a:r>
              <a:rPr lang="en-NZ" sz="1200" dirty="0"/>
              <a:t>&gt;270kg CW Bulls</a:t>
            </a:r>
          </a:p>
          <a:p>
            <a:pPr marL="590789" lvl="2" indent="-227227">
              <a:spcBef>
                <a:spcPts val="794"/>
              </a:spcBef>
            </a:pPr>
            <a:r>
              <a:rPr lang="en-NZ" sz="1200" dirty="0"/>
              <a:t>&gt;240kg CW Heifers (Reserve Program)</a:t>
            </a:r>
            <a:endParaRPr lang="en-NZ" sz="1200" dirty="0">
              <a:highlight>
                <a:srgbClr val="FFFF00"/>
              </a:highlight>
            </a:endParaRPr>
          </a:p>
          <a:p>
            <a:pPr marL="227227" indent="-227227"/>
            <a:r>
              <a:rPr lang="en-NZ" sz="1200" dirty="0"/>
              <a:t>Markets</a:t>
            </a:r>
          </a:p>
          <a:p>
            <a:pPr marL="853398" marR="12553" lvl="2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endParaRPr lang="en-GB" sz="1600" spc="2" dirty="0">
              <a:cs typeface="Calibri"/>
            </a:endParaRPr>
          </a:p>
        </p:txBody>
      </p:sp>
      <p:pic>
        <p:nvPicPr>
          <p:cNvPr id="6146" name="Picture 2" descr="No description available.">
            <a:extLst>
              <a:ext uri="{FF2B5EF4-FFF2-40B4-BE49-F238E27FC236}">
                <a16:creationId xmlns:a16="http://schemas.microsoft.com/office/drawing/2014/main" id="{7B62CA6C-36D8-6285-1C1A-833061BC2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4" r="20480"/>
          <a:stretch/>
        </p:blipFill>
        <p:spPr bwMode="auto">
          <a:xfrm>
            <a:off x="5388429" y="0"/>
            <a:ext cx="4517571" cy="69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10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2701C-8650-941A-0D5A-B9ED3ACCE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8">
            <a:extLst>
              <a:ext uri="{FF2B5EF4-FFF2-40B4-BE49-F238E27FC236}">
                <a16:creationId xmlns:a16="http://schemas.microsoft.com/office/drawing/2014/main" id="{9C50EA8A-AF67-D694-F503-7C478730F88F}"/>
              </a:ext>
            </a:extLst>
          </p:cNvPr>
          <p:cNvSpPr txBox="1"/>
          <p:nvPr/>
        </p:nvSpPr>
        <p:spPr>
          <a:xfrm>
            <a:off x="374395" y="665076"/>
            <a:ext cx="8008269" cy="477791"/>
          </a:xfrm>
          <a:prstGeom prst="rect">
            <a:avLst/>
          </a:prstGeom>
        </p:spPr>
        <p:txBody>
          <a:bodyPr vert="horz" wrap="square" lIns="0" tIns="1111" rIns="0" bIns="0" rtlCol="0">
            <a:spAutoFit/>
          </a:bodyPr>
          <a:lstStyle/>
          <a:p>
            <a:pPr marL="1112" marR="53832">
              <a:lnSpc>
                <a:spcPct val="114599"/>
              </a:lnSpc>
              <a:spcBef>
                <a:spcPts val="10"/>
              </a:spcBef>
            </a:pPr>
            <a:r>
              <a:rPr lang="en-NZ" sz="1400" b="1" dirty="0">
                <a:latin typeface="Gotham Rounded Medium" pitchFamily="50" charset="0"/>
                <a:cs typeface="Calibri"/>
              </a:rPr>
              <a:t>Welcome to Weka - </a:t>
            </a:r>
            <a:r>
              <a:rPr lang="en-NZ" sz="1400" b="1" dirty="0">
                <a:latin typeface="Gotham Rounded Medium" pitchFamily="50" charset="0"/>
              </a:rPr>
              <a:t>Dairy beef integration</a:t>
            </a:r>
            <a:endParaRPr lang="en-NZ" sz="1400" dirty="0">
              <a:latin typeface="Gotham Rounded Medium" pitchFamily="50" charset="0"/>
            </a:endParaRPr>
          </a:p>
          <a:p>
            <a:pPr marL="1112" marR="53832">
              <a:lnSpc>
                <a:spcPct val="114599"/>
              </a:lnSpc>
              <a:spcBef>
                <a:spcPts val="10"/>
              </a:spcBef>
            </a:pPr>
            <a:endParaRPr lang="en-GB" sz="1400" u="sng" spc="6" dirty="0">
              <a:latin typeface="Gotham Rounded Medium" pitchFamily="50" charset="0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F988D-697B-810B-D8F9-D2B1B2448A05}"/>
              </a:ext>
            </a:extLst>
          </p:cNvPr>
          <p:cNvSpPr txBox="1"/>
          <p:nvPr/>
        </p:nvSpPr>
        <p:spPr>
          <a:xfrm>
            <a:off x="8029613" y="2165727"/>
            <a:ext cx="1482368" cy="43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113" dirty="0">
                <a:solidFill>
                  <a:schemeClr val="accent1"/>
                </a:solidFill>
              </a:rPr>
              <a:t>Add sponsor logos</a:t>
            </a:r>
          </a:p>
          <a:p>
            <a:endParaRPr lang="en-NZ" sz="1113" dirty="0">
              <a:solidFill>
                <a:schemeClr val="accent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08EFAA-28F7-C2B7-D284-278B6D387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127364"/>
              </p:ext>
            </p:extLst>
          </p:nvPr>
        </p:nvGraphicFramePr>
        <p:xfrm>
          <a:off x="379333" y="1085789"/>
          <a:ext cx="4754235" cy="1580272"/>
        </p:xfrm>
        <a:graphic>
          <a:graphicData uri="http://schemas.openxmlformats.org/drawingml/2006/table">
            <a:tbl>
              <a:tblPr firstRow="1" firstCol="1">
                <a:tableStyleId>{E8034E78-7F5D-4C2E-B375-FC64B27BC917}</a:tableStyleId>
              </a:tblPr>
              <a:tblGrid>
                <a:gridCol w="695293">
                  <a:extLst>
                    <a:ext uri="{9D8B030D-6E8A-4147-A177-3AD203B41FA5}">
                      <a16:colId xmlns:a16="http://schemas.microsoft.com/office/drawing/2014/main" val="2150226722"/>
                    </a:ext>
                  </a:extLst>
                </a:gridCol>
                <a:gridCol w="3004072">
                  <a:extLst>
                    <a:ext uri="{9D8B030D-6E8A-4147-A177-3AD203B41FA5}">
                      <a16:colId xmlns:a16="http://schemas.microsoft.com/office/drawing/2014/main" val="313270443"/>
                    </a:ext>
                  </a:extLst>
                </a:gridCol>
                <a:gridCol w="1054870">
                  <a:extLst>
                    <a:ext uri="{9D8B030D-6E8A-4147-A177-3AD203B41FA5}">
                      <a16:colId xmlns:a16="http://schemas.microsoft.com/office/drawing/2014/main" val="1048687933"/>
                    </a:ext>
                  </a:extLst>
                </a:gridCol>
              </a:tblGrid>
              <a:tr h="2369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1" kern="100" dirty="0">
                          <a:solidFill>
                            <a:srgbClr val="FCFBF8"/>
                          </a:solidFill>
                          <a:effectLst/>
                        </a:rPr>
                        <a:t>09:45am</a:t>
                      </a:r>
                      <a:endParaRPr lang="en-NZ" sz="1200" kern="100" dirty="0">
                        <a:solidFill>
                          <a:srgbClr val="FCFBF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1" kern="100" dirty="0">
                          <a:solidFill>
                            <a:srgbClr val="FCFBF8"/>
                          </a:solidFill>
                          <a:effectLst/>
                        </a:rPr>
                        <a:t>Guest arrival, biosecurity, sign in, coffees</a:t>
                      </a:r>
                    </a:p>
                  </a:txBody>
                  <a:tcPr marL="12120" marR="12120" marT="7575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33440" marR="33440" marT="33440" marB="0" anchor="ctr"/>
                </a:tc>
                <a:extLst>
                  <a:ext uri="{0D108BD9-81ED-4DB2-BD59-A6C34878D82A}">
                    <a16:rowId xmlns:a16="http://schemas.microsoft.com/office/drawing/2014/main" val="3239791483"/>
                  </a:ext>
                </a:extLst>
              </a:tr>
              <a:tr h="5943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10:00 am</a:t>
                      </a: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Welcome, H&amp;S</a:t>
                      </a: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</a:tabLst>
                        <a:defRPr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Introduction</a:t>
                      </a:r>
                    </a:p>
                  </a:txBody>
                  <a:tcPr marL="12120" marR="12120" marT="7575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Cam Walker</a:t>
                      </a:r>
                    </a:p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Cougan Terry</a:t>
                      </a:r>
                    </a:p>
                    <a:p>
                      <a:pPr>
                        <a:buNone/>
                      </a:pP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5" marR="7575" marT="7575" marB="0" anchor="ctr"/>
                </a:tc>
                <a:extLst>
                  <a:ext uri="{0D108BD9-81ED-4DB2-BD59-A6C34878D82A}">
                    <a16:rowId xmlns:a16="http://schemas.microsoft.com/office/drawing/2014/main" val="3574771192"/>
                  </a:ext>
                </a:extLst>
              </a:tr>
              <a:tr h="7488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10:05 am</a:t>
                      </a:r>
                    </a:p>
                  </a:txBody>
                  <a:tcPr marL="12120" marR="12120" marT="7575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Pāmu context </a:t>
                      </a:r>
                    </a:p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Weka and West Coast LUC </a:t>
                      </a:r>
                    </a:p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Dairy beef challenges and opportunities</a:t>
                      </a: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Mark Leslie</a:t>
                      </a:r>
                    </a:p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Cam Walker</a:t>
                      </a:r>
                    </a:p>
                    <a:p>
                      <a:pPr>
                        <a:buNone/>
                      </a:pP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5" marR="7575" marT="7575" marB="0" anchor="ctr"/>
                </a:tc>
                <a:extLst>
                  <a:ext uri="{0D108BD9-81ED-4DB2-BD59-A6C34878D82A}">
                    <a16:rowId xmlns:a16="http://schemas.microsoft.com/office/drawing/2014/main" val="2212518485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B951A366-5949-74D2-1FDC-B53C315DE44A}"/>
              </a:ext>
            </a:extLst>
          </p:cNvPr>
          <p:cNvSpPr/>
          <p:nvPr/>
        </p:nvSpPr>
        <p:spPr>
          <a:xfrm>
            <a:off x="5409184" y="0"/>
            <a:ext cx="4496816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2717" indent="-11506" defTabSz="9328">
              <a:spcBef>
                <a:spcPts val="4"/>
              </a:spcBef>
              <a:defRPr/>
            </a:pPr>
            <a:endParaRPr lang="en-GB" sz="1586" b="1" spc="2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402717" indent="-11506" defTabSz="9328">
              <a:spcBef>
                <a:spcPts val="4"/>
              </a:spcBef>
              <a:defRPr/>
            </a:pPr>
            <a:endParaRPr lang="en-GB" sz="1586" b="1" spc="2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402717" indent="-11506" defTabSz="9328">
              <a:spcBef>
                <a:spcPts val="4"/>
              </a:spcBef>
              <a:defRPr/>
            </a:pPr>
            <a:r>
              <a:rPr lang="en-GB" sz="1586" b="1" spc="2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Please note </a:t>
            </a:r>
            <a:r>
              <a:rPr lang="en-GB" sz="1586" b="1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the</a:t>
            </a:r>
            <a:r>
              <a:rPr lang="en-GB" sz="1586" b="1" spc="2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 following hazards</a:t>
            </a:r>
            <a:r>
              <a:rPr lang="en-GB" sz="1586" b="1" spc="-1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:</a:t>
            </a:r>
            <a:endParaRPr lang="en-GB" sz="1586" b="1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402717" indent="-11506" defTabSz="9328">
              <a:spcBef>
                <a:spcPts val="4"/>
              </a:spcBef>
              <a:buFont typeface="Arial" panose="020B0604020202020204" pitchFamily="34" charset="0"/>
              <a:buChar char="•"/>
              <a:defRPr/>
            </a:pPr>
            <a:r>
              <a:rPr lang="en-GB" sz="1586" spc="2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 Biosecurity </a:t>
            </a:r>
          </a:p>
          <a:p>
            <a:pPr marL="402717" indent="-11506" defTabSz="9328">
              <a:spcBef>
                <a:spcPts val="4"/>
              </a:spcBef>
              <a:buFont typeface="Arial" panose="020B0604020202020204" pitchFamily="34" charset="0"/>
              <a:buChar char="•"/>
              <a:defRPr/>
            </a:pPr>
            <a:r>
              <a:rPr lang="en-GB" sz="1586" spc="2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 Electric Fences</a:t>
            </a:r>
            <a:endParaRPr lang="en-GB" sz="1586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402717" marR="35315" indent="-11506" defTabSz="9328">
              <a:lnSpc>
                <a:spcPct val="114599"/>
              </a:lnSpc>
              <a:buFont typeface="Arial" panose="020B0604020202020204" pitchFamily="34" charset="0"/>
              <a:buChar char="•"/>
              <a:defRPr/>
            </a:pPr>
            <a:r>
              <a:rPr lang="en-GB" sz="1586" spc="2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 Stock </a:t>
            </a:r>
            <a:r>
              <a:rPr lang="en-GB" sz="1586" spc="1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(unpredictable) </a:t>
            </a:r>
          </a:p>
          <a:p>
            <a:pPr marL="402717" marR="35315" indent="-11506" defTabSz="9328">
              <a:lnSpc>
                <a:spcPct val="114599"/>
              </a:lnSpc>
              <a:buFont typeface="Arial" panose="020B0604020202020204" pitchFamily="34" charset="0"/>
              <a:buChar char="•"/>
              <a:defRPr/>
            </a:pPr>
            <a:r>
              <a:rPr lang="en-GB" sz="1586" spc="1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 Machinery – please stay well clear</a:t>
            </a:r>
          </a:p>
          <a:p>
            <a:pPr marL="402717" marR="35315" indent="-11506" defTabSz="9328">
              <a:lnSpc>
                <a:spcPct val="114599"/>
              </a:lnSpc>
              <a:buFont typeface="Arial" panose="020B0604020202020204" pitchFamily="34" charset="0"/>
              <a:buChar char="•"/>
              <a:defRPr/>
            </a:pPr>
            <a:r>
              <a:rPr lang="en-GB" sz="1586" spc="2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 Trip Hazards</a:t>
            </a:r>
            <a:endParaRPr lang="en-GB" sz="1586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402717" indent="-11506" defTabSz="9328">
              <a:spcBef>
                <a:spcPts val="4"/>
              </a:spcBef>
              <a:buFont typeface="Arial" panose="020B0604020202020204" pitchFamily="34" charset="0"/>
              <a:buChar char="•"/>
              <a:defRPr/>
            </a:pPr>
            <a:r>
              <a:rPr lang="en-GB" sz="1586" spc="2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 Zoonotic Diseases </a:t>
            </a:r>
            <a:r>
              <a:rPr lang="en-GB" sz="1586" spc="1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(wash</a:t>
            </a:r>
            <a:r>
              <a:rPr lang="en-GB" sz="1586" spc="2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 hand</a:t>
            </a:r>
            <a:r>
              <a:rPr lang="en-GB" sz="1586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F8B45-BD7F-4ADC-8896-6131FF48DCA7}"/>
              </a:ext>
            </a:extLst>
          </p:cNvPr>
          <p:cNvSpPr txBox="1"/>
          <p:nvPr/>
        </p:nvSpPr>
        <p:spPr>
          <a:xfrm>
            <a:off x="5784041" y="2087289"/>
            <a:ext cx="3998616" cy="3508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32" defTabSz="9328">
              <a:spcBef>
                <a:spcPts val="4"/>
              </a:spcBef>
              <a:defRPr/>
            </a:pPr>
            <a:r>
              <a:rPr lang="en-GB" sz="1586" b="1" spc="2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Your health and safety is important. </a:t>
            </a:r>
          </a:p>
          <a:p>
            <a:pPr marL="5532" defTabSz="9328">
              <a:spcBef>
                <a:spcPts val="4"/>
              </a:spcBef>
              <a:defRPr/>
            </a:pPr>
            <a:r>
              <a:rPr lang="en-GB" sz="1586" b="1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Hi-Viz should be worn and sign in / out </a:t>
            </a:r>
          </a:p>
          <a:p>
            <a:pPr marL="5532" defTabSz="9328">
              <a:spcBef>
                <a:spcPts val="4"/>
              </a:spcBef>
              <a:defRPr/>
            </a:pPr>
            <a:endParaRPr lang="en-GB" sz="1586" b="1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5532" defTabSz="9328">
              <a:spcBef>
                <a:spcPts val="4"/>
              </a:spcBef>
              <a:defRPr/>
            </a:pPr>
            <a:endParaRPr lang="en-GB" sz="1586" spc="2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5532" defTabSz="9328">
              <a:spcBef>
                <a:spcPts val="4"/>
              </a:spcBef>
              <a:defRPr/>
            </a:pPr>
            <a:endParaRPr lang="en-GB" sz="1586" b="1" spc="2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5532" defTabSz="9328">
              <a:spcBef>
                <a:spcPts val="4"/>
              </a:spcBef>
              <a:defRPr/>
            </a:pPr>
            <a:endParaRPr lang="en-GB" sz="1586" b="1" spc="2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5532" defTabSz="9328">
              <a:spcBef>
                <a:spcPts val="4"/>
              </a:spcBef>
              <a:defRPr/>
            </a:pPr>
            <a:endParaRPr lang="en-GB" sz="1586" b="1" spc="2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5532" defTabSz="9328">
              <a:spcBef>
                <a:spcPts val="4"/>
              </a:spcBef>
              <a:defRPr/>
            </a:pPr>
            <a:endParaRPr lang="en-GB" sz="1586" b="1" spc="2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5532" defTabSz="9328">
              <a:spcBef>
                <a:spcPts val="4"/>
              </a:spcBef>
              <a:defRPr/>
            </a:pPr>
            <a:endParaRPr lang="en-GB" sz="1586" b="1" spc="2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5532" defTabSz="9328">
              <a:spcBef>
                <a:spcPts val="4"/>
              </a:spcBef>
              <a:defRPr/>
            </a:pPr>
            <a:endParaRPr lang="en-GB" sz="1586" b="1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5531" defTabSz="9328">
              <a:spcBef>
                <a:spcPts val="4"/>
              </a:spcBef>
              <a:defRPr/>
            </a:pPr>
            <a:endParaRPr lang="en-GB" sz="1586" b="1" dirty="0">
              <a:solidFill>
                <a:srgbClr val="FFFFFF"/>
              </a:solidFill>
              <a:latin typeface="Halis GR Bold" panose="02000505030000020004" pitchFamily="50" charset="0"/>
              <a:cs typeface="Calibri"/>
            </a:endParaRPr>
          </a:p>
          <a:p>
            <a:pPr marL="5531" defTabSz="9328">
              <a:spcBef>
                <a:spcPts val="4"/>
              </a:spcBef>
              <a:defRPr/>
            </a:pPr>
            <a:r>
              <a:rPr lang="en-GB" sz="1586" b="1" dirty="0">
                <a:solidFill>
                  <a:srgbClr val="FFFFFF"/>
                </a:solidFill>
                <a:latin typeface="Halis GR Bold" panose="02000505030000020004" pitchFamily="50" charset="0"/>
                <a:cs typeface="Calibri"/>
              </a:rPr>
              <a:t>Please help us keep farms free of pests, weeds, and disease, with clean footwear (foot baths at entrance)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EEFD8-C30C-B38D-A06A-956EEAACB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82" y="6513414"/>
            <a:ext cx="4496817" cy="344529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C76D2FDC-80CA-A74D-816E-5D22E62C3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421" y="117111"/>
            <a:ext cx="2032236" cy="172006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4FCCEE-0D14-37D0-A2F3-710B9579C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065009"/>
              </p:ext>
            </p:extLst>
          </p:nvPr>
        </p:nvGraphicFramePr>
        <p:xfrm>
          <a:off x="384272" y="3246202"/>
          <a:ext cx="4754235" cy="1632831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690927">
                  <a:extLst>
                    <a:ext uri="{9D8B030D-6E8A-4147-A177-3AD203B41FA5}">
                      <a16:colId xmlns:a16="http://schemas.microsoft.com/office/drawing/2014/main" val="2622236351"/>
                    </a:ext>
                  </a:extLst>
                </a:gridCol>
                <a:gridCol w="2963594">
                  <a:extLst>
                    <a:ext uri="{9D8B030D-6E8A-4147-A177-3AD203B41FA5}">
                      <a16:colId xmlns:a16="http://schemas.microsoft.com/office/drawing/2014/main" val="2818163"/>
                    </a:ext>
                  </a:extLst>
                </a:gridCol>
                <a:gridCol w="1099714">
                  <a:extLst>
                    <a:ext uri="{9D8B030D-6E8A-4147-A177-3AD203B41FA5}">
                      <a16:colId xmlns:a16="http://schemas.microsoft.com/office/drawing/2014/main" val="3270722456"/>
                    </a:ext>
                  </a:extLst>
                </a:gridCol>
              </a:tblGrid>
              <a:tr h="1699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en-NZ" sz="12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bg1"/>
                          </a:solidFill>
                          <a:effectLst/>
                        </a:rPr>
                        <a:t>Topic</a:t>
                      </a:r>
                      <a:endParaRPr lang="en-NZ" sz="12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bg1"/>
                          </a:solidFill>
                          <a:effectLst/>
                        </a:rPr>
                        <a:t>Speaker</a:t>
                      </a:r>
                      <a:endParaRPr lang="en-NZ" sz="12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5" marR="7575" marT="757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885236"/>
                  </a:ext>
                </a:extLst>
              </a:tr>
              <a:tr h="3903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Genetics, LIC</a:t>
                      </a: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Paul Charteris</a:t>
                      </a: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5" marR="7575" marT="757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646981"/>
                  </a:ext>
                </a:extLst>
              </a:tr>
              <a:tr h="3331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Calf rearing at scale</a:t>
                      </a:r>
                    </a:p>
                  </a:txBody>
                  <a:tcPr marL="12120" marR="12120" marT="757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Karen Fraser </a:t>
                      </a:r>
                      <a:b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and Kim Hooper</a:t>
                      </a: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5" marR="7575" marT="757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506715"/>
                  </a:ext>
                </a:extLst>
              </a:tr>
              <a:tr h="6787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120" marR="12120" marT="7575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Forage &amp; feed</a:t>
                      </a:r>
                    </a:p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Processing and markets</a:t>
                      </a: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Cougan Terry, Dan Mears, </a:t>
                      </a:r>
                      <a:b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NZ" sz="1200" kern="1200" dirty="0">
                          <a:solidFill>
                            <a:schemeClr val="tx1"/>
                          </a:solidFill>
                          <a:effectLst/>
                        </a:rPr>
                        <a:t>Mark Burnside</a:t>
                      </a:r>
                      <a:endParaRPr lang="en-NZ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575" marR="7575" marT="757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49013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356D16F-C01A-10E6-AF4D-36D658EC7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852940"/>
              </p:ext>
            </p:extLst>
          </p:nvPr>
        </p:nvGraphicFramePr>
        <p:xfrm>
          <a:off x="369454" y="2769464"/>
          <a:ext cx="4759174" cy="373335"/>
        </p:xfrm>
        <a:graphic>
          <a:graphicData uri="http://schemas.openxmlformats.org/drawingml/2006/table">
            <a:tbl>
              <a:tblPr firstRow="1" firstCol="1">
                <a:tableStyleId>{E8034E78-7F5D-4C2E-B375-FC64B27BC917}</a:tableStyleId>
              </a:tblPr>
              <a:tblGrid>
                <a:gridCol w="4759174">
                  <a:extLst>
                    <a:ext uri="{9D8B030D-6E8A-4147-A177-3AD203B41FA5}">
                      <a16:colId xmlns:a16="http://schemas.microsoft.com/office/drawing/2014/main" val="1601172637"/>
                    </a:ext>
                  </a:extLst>
                </a:gridCol>
              </a:tblGrid>
              <a:tr h="2306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1" kern="100" dirty="0">
                          <a:solidFill>
                            <a:srgbClr val="FCFBF8"/>
                          </a:solidFill>
                          <a:effectLst/>
                        </a:rPr>
                        <a:t>10:40am     Split for three rotations OF 35 minutes each</a:t>
                      </a:r>
                    </a:p>
                    <a:p>
                      <a:pPr algn="ctr">
                        <a:buNone/>
                      </a:pPr>
                      <a:r>
                        <a:rPr lang="en-NZ" sz="1200" dirty="0"/>
                        <a:t>10:40 - 11:15 - 11:50 </a:t>
                      </a:r>
                      <a:endParaRPr lang="en-NZ" sz="1200" b="1" kern="100" dirty="0">
                        <a:solidFill>
                          <a:srgbClr val="FCFBF8"/>
                        </a:solidFill>
                        <a:effectLst/>
                      </a:endParaRPr>
                    </a:p>
                  </a:txBody>
                  <a:tcPr marL="12120" marR="12120" marT="7575" marB="0"/>
                </a:tc>
                <a:extLst>
                  <a:ext uri="{0D108BD9-81ED-4DB2-BD59-A6C34878D82A}">
                    <a16:rowId xmlns:a16="http://schemas.microsoft.com/office/drawing/2014/main" val="371233792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4CA2EA9-9BE8-E60C-8B81-57D34E443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274810"/>
              </p:ext>
            </p:extLst>
          </p:nvPr>
        </p:nvGraphicFramePr>
        <p:xfrm>
          <a:off x="384272" y="4982436"/>
          <a:ext cx="4754235" cy="1551125"/>
        </p:xfrm>
        <a:graphic>
          <a:graphicData uri="http://schemas.openxmlformats.org/drawingml/2006/table">
            <a:tbl>
              <a:tblPr firstRow="1" firstCol="1">
                <a:tableStyleId>{E8034E78-7F5D-4C2E-B375-FC64B27BC917}</a:tableStyleId>
              </a:tblPr>
              <a:tblGrid>
                <a:gridCol w="695293">
                  <a:extLst>
                    <a:ext uri="{9D8B030D-6E8A-4147-A177-3AD203B41FA5}">
                      <a16:colId xmlns:a16="http://schemas.microsoft.com/office/drawing/2014/main" val="2150226722"/>
                    </a:ext>
                  </a:extLst>
                </a:gridCol>
                <a:gridCol w="3004072">
                  <a:extLst>
                    <a:ext uri="{9D8B030D-6E8A-4147-A177-3AD203B41FA5}">
                      <a16:colId xmlns:a16="http://schemas.microsoft.com/office/drawing/2014/main" val="313270443"/>
                    </a:ext>
                  </a:extLst>
                </a:gridCol>
                <a:gridCol w="1054870">
                  <a:extLst>
                    <a:ext uri="{9D8B030D-6E8A-4147-A177-3AD203B41FA5}">
                      <a16:colId xmlns:a16="http://schemas.microsoft.com/office/drawing/2014/main" val="1048687933"/>
                    </a:ext>
                  </a:extLst>
                </a:gridCol>
              </a:tblGrid>
              <a:tr h="1541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1" kern="100" dirty="0">
                          <a:solidFill>
                            <a:srgbClr val="FCFBF8"/>
                          </a:solidFill>
                          <a:effectLst/>
                        </a:rPr>
                        <a:t>12:25pm</a:t>
                      </a:r>
                      <a:endParaRPr lang="en-NZ" sz="1200" kern="100" dirty="0">
                        <a:solidFill>
                          <a:srgbClr val="FCFBF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 anchor="ctr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b="1" kern="100" dirty="0">
                          <a:solidFill>
                            <a:srgbClr val="FCFBF8"/>
                          </a:solidFill>
                          <a:effectLst/>
                        </a:rPr>
                        <a:t> Reconvene</a:t>
                      </a:r>
                    </a:p>
                  </a:txBody>
                  <a:tcPr marL="12120" marR="12120" marT="7575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33440" marR="33440" marT="33440" marB="0" anchor="ctr"/>
                </a:tc>
                <a:extLst>
                  <a:ext uri="{0D108BD9-81ED-4DB2-BD59-A6C34878D82A}">
                    <a16:rowId xmlns:a16="http://schemas.microsoft.com/office/drawing/2014/main" val="3239791483"/>
                  </a:ext>
                </a:extLst>
              </a:tr>
              <a:tr h="38657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20" marR="12120" marT="7575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Wrap up and Q&amp;A</a:t>
                      </a:r>
                    </a:p>
                  </a:txBody>
                  <a:tcPr marL="12120" marR="12120" marT="7575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Cam Walker</a:t>
                      </a:r>
                    </a:p>
                    <a:p>
                      <a:pPr>
                        <a:buNone/>
                      </a:pPr>
                      <a:endParaRPr lang="en-NZ" sz="12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575" marR="7575" marT="7575" marB="0" anchor="ctr"/>
                </a:tc>
                <a:extLst>
                  <a:ext uri="{0D108BD9-81ED-4DB2-BD59-A6C34878D82A}">
                    <a16:rowId xmlns:a16="http://schemas.microsoft.com/office/drawing/2014/main" val="3574771192"/>
                  </a:ext>
                </a:extLst>
              </a:tr>
              <a:tr h="4870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12:35pm</a:t>
                      </a:r>
                    </a:p>
                  </a:txBody>
                  <a:tcPr marL="12120" marR="12120" marT="7575" marB="0" anchor="ctr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Lunch</a:t>
                      </a:r>
                    </a:p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With thanks to Silver Fern Farms</a:t>
                      </a:r>
                    </a:p>
                  </a:txBody>
                  <a:tcPr marL="12120" marR="12120" marT="7575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575" marR="7575" marT="7575" marB="0" anchor="ctr"/>
                </a:tc>
                <a:extLst>
                  <a:ext uri="{0D108BD9-81ED-4DB2-BD59-A6C34878D82A}">
                    <a16:rowId xmlns:a16="http://schemas.microsoft.com/office/drawing/2014/main" val="3322967793"/>
                  </a:ext>
                </a:extLst>
              </a:tr>
              <a:tr h="4870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</a:rPr>
                        <a:t>1:20pm</a:t>
                      </a:r>
                    </a:p>
                  </a:txBody>
                  <a:tcPr marL="12120" marR="12120" marT="7575" marB="0" anchor="ctr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NZ" sz="12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Close</a:t>
                      </a:r>
                    </a:p>
                  </a:txBody>
                  <a:tcPr marL="12120" marR="12120" marT="7575" marB="0" anchor="ctr"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532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370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een field with white smoke&#10;&#10;Description automatically generated with medium confidence">
            <a:extLst>
              <a:ext uri="{FF2B5EF4-FFF2-40B4-BE49-F238E27FC236}">
                <a16:creationId xmlns:a16="http://schemas.microsoft.com/office/drawing/2014/main" id="{92444265-FAAD-CC8D-7BB9-8476507CD2D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r="26449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9B839-42B5-8CA7-B162-E18684AD9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E477D0-3F7C-FD4B-9D48-55E89CC1AD4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6" name="Picture 15" descr="A green and white map with numbers and text&#10;&#10;Description automatically generated">
            <a:extLst>
              <a:ext uri="{FF2B5EF4-FFF2-40B4-BE49-F238E27FC236}">
                <a16:creationId xmlns:a16="http://schemas.microsoft.com/office/drawing/2014/main" id="{AC548381-28AC-BBC6-38C2-B5B50A66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2938"/>
            <a:ext cx="6646951" cy="5572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786D9-E56C-1470-C89C-F4A532BBC284}"/>
              </a:ext>
            </a:extLst>
          </p:cNvPr>
          <p:cNvSpPr txBox="1"/>
          <p:nvPr/>
        </p:nvSpPr>
        <p:spPr>
          <a:xfrm>
            <a:off x="9273977" y="5867754"/>
            <a:ext cx="632023" cy="22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02E477D0-3F7C-FD4B-9D48-55E89CC1AD4E}" type="slidenum">
              <a:rPr lang="en-US" sz="894">
                <a:solidFill>
                  <a:schemeClr val="bg1"/>
                </a:solidFill>
              </a:rPr>
              <a:pPr algn="ctr"/>
              <a:t>20</a:t>
            </a:fld>
            <a:endParaRPr lang="en-US" sz="894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0B9C13-E262-6A01-0AD9-D43E70CBC44A}"/>
              </a:ext>
            </a:extLst>
          </p:cNvPr>
          <p:cNvSpPr txBox="1"/>
          <p:nvPr/>
        </p:nvSpPr>
        <p:spPr>
          <a:xfrm>
            <a:off x="458608" y="6388810"/>
            <a:ext cx="4774813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975"/>
              <a:t>*Excluding Molesworth Station, (180,787ha leased from DOC), Pāmu manages 175,261ha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617033-A636-F483-CFCD-74A20CFB302A}"/>
              </a:ext>
            </a:extLst>
          </p:cNvPr>
          <p:cNvSpPr txBox="1"/>
          <p:nvPr/>
        </p:nvSpPr>
        <p:spPr>
          <a:xfrm>
            <a:off x="2305863" y="3068396"/>
            <a:ext cx="154026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138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F2614-E527-7798-7008-E9658C8E1045}"/>
              </a:ext>
            </a:extLst>
          </p:cNvPr>
          <p:cNvSpPr txBox="1"/>
          <p:nvPr/>
        </p:nvSpPr>
        <p:spPr>
          <a:xfrm>
            <a:off x="2305863" y="3028065"/>
            <a:ext cx="154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>
                <a:solidFill>
                  <a:srgbClr val="FFFFFF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8992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776CD-A37C-9D4D-4782-264EEDCBB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different colored areas&#10;&#10;AI-generated content may be incorrect.">
            <a:extLst>
              <a:ext uri="{FF2B5EF4-FFF2-40B4-BE49-F238E27FC236}">
                <a16:creationId xmlns:a16="http://schemas.microsoft.com/office/drawing/2014/main" id="{A8BE6F56-B872-1CCA-AAE7-1C346AA74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6" y="126806"/>
            <a:ext cx="4670166" cy="66043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5A97D-30DE-1F64-38E0-A17C151417A1}"/>
              </a:ext>
            </a:extLst>
          </p:cNvPr>
          <p:cNvSpPr txBox="1">
            <a:spLocks/>
          </p:cNvSpPr>
          <p:nvPr/>
        </p:nvSpPr>
        <p:spPr>
          <a:xfrm>
            <a:off x="5040508" y="916692"/>
            <a:ext cx="4728566" cy="4812632"/>
          </a:xfrm>
          <a:prstGeom prst="rect">
            <a:avLst/>
          </a:prstGeom>
        </p:spPr>
        <p:txBody>
          <a:bodyPr numCol="2">
            <a:noAutofit/>
          </a:bodyPr>
          <a:lstStyle>
            <a:lvl1pPr marL="228599" indent="-228599" algn="l" defTabSz="914395" rtl="0" eaLnBrk="1" fontAlgn="base" hangingPunct="1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09" charset="-128"/>
              </a:defRPr>
            </a:lvl1pPr>
            <a:lvl2pPr marL="685796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2993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190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388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86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b="1" dirty="0"/>
              <a:t>Area</a:t>
            </a:r>
          </a:p>
          <a:p>
            <a:pPr marL="0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dirty="0"/>
              <a:t>Total Hectares = 3,119ha</a:t>
            </a:r>
            <a:br>
              <a:rPr lang="en-GB" sz="1150" dirty="0"/>
            </a:br>
            <a:r>
              <a:rPr lang="en-GB" sz="1150" dirty="0"/>
              <a:t>Effective Hectares = 1,670ha</a:t>
            </a:r>
          </a:p>
          <a:p>
            <a:pPr marL="357188" marR="12553" lvl="2" indent="-227013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A Class – 609ha</a:t>
            </a:r>
          </a:p>
          <a:p>
            <a:pPr marL="357188" marR="12553" lvl="2" indent="-227013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B Class – 709ha</a:t>
            </a:r>
          </a:p>
          <a:p>
            <a:pPr marL="357188" marR="12553" lvl="2" indent="-227013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C Class – 352ha</a:t>
            </a:r>
            <a:br>
              <a:rPr lang="en-GB" sz="1150" dirty="0"/>
            </a:br>
            <a:endParaRPr lang="en-GB" sz="1150" dirty="0"/>
          </a:p>
          <a:p>
            <a:pPr marL="0" marR="12553" indent="0">
              <a:spcBef>
                <a:spcPts val="794"/>
              </a:spcBef>
              <a:buNone/>
              <a:defRPr/>
            </a:pPr>
            <a:r>
              <a:rPr lang="en-GB" sz="1150" b="1" dirty="0"/>
              <a:t>Stock Mix</a:t>
            </a:r>
            <a:br>
              <a:rPr lang="en-GB" sz="1150" b="1" dirty="0"/>
            </a:br>
            <a:r>
              <a:rPr lang="en-GB" sz="1150" dirty="0"/>
              <a:t>250 MA Angus Breeding Cows </a:t>
            </a:r>
            <a:br>
              <a:rPr lang="en-GB" sz="1150" dirty="0"/>
            </a:br>
            <a:r>
              <a:rPr lang="en-GB" sz="1150" dirty="0"/>
              <a:t>+ Finish All Progeny </a:t>
            </a:r>
          </a:p>
          <a:p>
            <a:pPr marL="357188" marR="12553" lvl="1" indent="-174625">
              <a:defRPr/>
            </a:pPr>
            <a:r>
              <a:rPr lang="en-GB" sz="1150" dirty="0"/>
              <a:t>230 R1s (Incl. Heifers</a:t>
            </a:r>
            <a:br>
              <a:rPr lang="en-GB" sz="1150" dirty="0"/>
            </a:br>
            <a:r>
              <a:rPr lang="en-GB" sz="1150" dirty="0"/>
              <a:t> and Bulls)</a:t>
            </a:r>
          </a:p>
          <a:p>
            <a:pPr marL="357188" marR="12553" lvl="2" indent="-174625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230 R2s (Incl. Heifers </a:t>
            </a:r>
            <a:br>
              <a:rPr lang="en-GB" sz="1150" dirty="0"/>
            </a:br>
            <a:r>
              <a:rPr lang="en-GB" sz="1150" dirty="0"/>
              <a:t>and Bulls)</a:t>
            </a:r>
          </a:p>
          <a:p>
            <a:pPr marL="55504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dirty="0"/>
              <a:t>12 MA Angus Sire Bulls</a:t>
            </a:r>
          </a:p>
          <a:p>
            <a:pPr marL="55504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dirty="0"/>
              <a:t>1,454 Dairy Beef</a:t>
            </a:r>
          </a:p>
          <a:p>
            <a:pPr marL="357188" marR="12553" lvl="2" indent="-174625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227 R2 Heifers</a:t>
            </a:r>
          </a:p>
          <a:p>
            <a:pPr marL="357188" marR="12553" lvl="2" indent="-174625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496 R2 Bulls</a:t>
            </a:r>
          </a:p>
          <a:p>
            <a:pPr marL="357188" marR="12553" lvl="2" indent="-174625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422 R1 Heifers</a:t>
            </a:r>
          </a:p>
          <a:p>
            <a:pPr marL="357188" marR="12553" lvl="2" indent="-174625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309 R1 Bulls</a:t>
            </a:r>
          </a:p>
          <a:p>
            <a:pPr marL="55504" marR="12553" lvl="1" indent="0" defTabSz="9328">
              <a:lnSpc>
                <a:spcPct val="114599"/>
              </a:lnSpc>
              <a:spcBef>
                <a:spcPts val="2"/>
              </a:spcBef>
              <a:spcAft>
                <a:spcPts val="196"/>
              </a:spcAft>
              <a:buNone/>
              <a:defRPr/>
            </a:pPr>
            <a:r>
              <a:rPr lang="en-GB" sz="1150" dirty="0"/>
              <a:t>800 Grazing Dairy Heifers</a:t>
            </a:r>
          </a:p>
          <a:p>
            <a:pPr marL="269875" marR="12553" lvl="2" indent="-182563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400 R1 Heifers</a:t>
            </a:r>
          </a:p>
          <a:p>
            <a:pPr marL="269875" marR="12553" lvl="2" indent="-182563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400 R2 Heifers</a:t>
            </a:r>
            <a:endParaRPr lang="en-NZ" sz="1150" dirty="0"/>
          </a:p>
          <a:p>
            <a:pPr marL="55504" marR="12553" defTabSz="9328">
              <a:lnSpc>
                <a:spcPct val="114599"/>
              </a:lnSpc>
              <a:spcBef>
                <a:spcPts val="2"/>
              </a:spcBef>
              <a:defRPr/>
            </a:pPr>
            <a:endParaRPr lang="en-GB" sz="1150" b="1" dirty="0"/>
          </a:p>
          <a:p>
            <a:pPr marL="55504" marR="12553" defTabSz="9328">
              <a:lnSpc>
                <a:spcPct val="114599"/>
              </a:lnSpc>
              <a:spcBef>
                <a:spcPts val="2"/>
              </a:spcBef>
              <a:defRPr/>
            </a:pPr>
            <a:endParaRPr lang="en-GB" sz="1150" b="1" dirty="0"/>
          </a:p>
          <a:p>
            <a:pPr marL="0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b="1" dirty="0"/>
              <a:t>Personnel</a:t>
            </a:r>
          </a:p>
          <a:p>
            <a:pPr marL="55504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dirty="0"/>
              <a:t>Permanent Staff</a:t>
            </a:r>
          </a:p>
          <a:p>
            <a:pPr marL="357188" marR="12553" lvl="2" indent="-174625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X1 Farm Manager</a:t>
            </a:r>
          </a:p>
          <a:p>
            <a:pPr marL="357188" marR="12553" lvl="2" indent="-174625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X1 Stock Manager</a:t>
            </a:r>
          </a:p>
          <a:p>
            <a:pPr marL="357188" marR="12553" lvl="2" indent="-174625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X1 Shepherd General</a:t>
            </a:r>
          </a:p>
          <a:p>
            <a:pPr marL="0" marR="12553" lvl="1" indent="0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buNone/>
              <a:defRPr/>
            </a:pPr>
            <a:r>
              <a:rPr lang="en-GB" sz="1150" dirty="0"/>
              <a:t>Seasonal Staff ~X6 Calf Rearers</a:t>
            </a:r>
          </a:p>
          <a:p>
            <a:pPr marL="0" marR="12553" lvl="1" indent="0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buFont typeface="Arial" panose="020B0604020202020204" pitchFamily="34" charset="0"/>
              <a:buNone/>
              <a:defRPr/>
            </a:pPr>
            <a:endParaRPr lang="en-GB" sz="1150" dirty="0"/>
          </a:p>
          <a:p>
            <a:pPr marL="0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b="1" dirty="0"/>
              <a:t>Dairy Beef Stock Policy</a:t>
            </a:r>
          </a:p>
          <a:p>
            <a:pPr marL="259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dirty="0"/>
              <a:t>Rearing 1,400 Dairy Beef Calves (From ~7 days to 100kgsLWT)</a:t>
            </a:r>
          </a:p>
          <a:p>
            <a:pPr marL="259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dirty="0"/>
              <a:t>Finish 800 Dairy Beef Heifers/ Bulls</a:t>
            </a:r>
          </a:p>
          <a:p>
            <a:pPr marL="259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dirty="0"/>
              <a:t>Sell 120 @ 100kgsLWT to Brunner Farm for Finishing</a:t>
            </a:r>
          </a:p>
          <a:p>
            <a:pPr marL="259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dirty="0"/>
              <a:t>480 to @ 100kgsLWT to Cape </a:t>
            </a:r>
            <a:r>
              <a:rPr lang="en-GB" sz="1150" dirty="0" err="1"/>
              <a:t>Foulwind</a:t>
            </a:r>
            <a:r>
              <a:rPr lang="en-GB" sz="1150" dirty="0"/>
              <a:t> Farm for Finishing</a:t>
            </a:r>
          </a:p>
          <a:p>
            <a:pPr marL="259" marR="12553" defTabSz="9328">
              <a:lnSpc>
                <a:spcPct val="114599"/>
              </a:lnSpc>
              <a:spcBef>
                <a:spcPts val="2"/>
              </a:spcBef>
              <a:defRPr/>
            </a:pPr>
            <a:endParaRPr lang="en-GB" sz="1150" dirty="0"/>
          </a:p>
          <a:p>
            <a:pPr marL="0" marR="12553" indent="0" defTabSz="9328">
              <a:lnSpc>
                <a:spcPct val="114599"/>
              </a:lnSpc>
              <a:spcBef>
                <a:spcPts val="2"/>
              </a:spcBef>
              <a:buNone/>
              <a:defRPr/>
            </a:pPr>
            <a:r>
              <a:rPr lang="en-GB" sz="1150" b="1" dirty="0"/>
              <a:t>Calf Rearing Capacity</a:t>
            </a:r>
          </a:p>
          <a:p>
            <a:pPr marL="259" marR="12553" lvl="1" indent="0" defTabSz="9328">
              <a:lnSpc>
                <a:spcPct val="114599"/>
              </a:lnSpc>
              <a:spcBef>
                <a:spcPts val="2"/>
              </a:spcBef>
              <a:spcAft>
                <a:spcPts val="196"/>
              </a:spcAft>
              <a:buNone/>
              <a:defRPr/>
            </a:pPr>
            <a:r>
              <a:rPr lang="en-GB" sz="1150" dirty="0"/>
              <a:t>Dairy Beef Shed (DBS) 1 &amp; DBS 2</a:t>
            </a:r>
          </a:p>
          <a:p>
            <a:pPr marL="269875" marR="12553" lvl="2" indent="-182563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18 Pens Per Shed</a:t>
            </a:r>
          </a:p>
          <a:p>
            <a:pPr marL="269875" marR="12553" lvl="2" indent="-182563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20 Calves Per Pen</a:t>
            </a:r>
          </a:p>
          <a:p>
            <a:pPr marL="269875" marR="12553" lvl="2" indent="-182563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360 Calves Per Shed / Per Rotation</a:t>
            </a:r>
          </a:p>
          <a:p>
            <a:pPr marL="269875" marR="12553" lvl="2" indent="-182563">
              <a:lnSpc>
                <a:spcPct val="100000"/>
              </a:lnSpc>
              <a:spcBef>
                <a:spcPts val="196"/>
              </a:spcBef>
              <a:spcAft>
                <a:spcPts val="196"/>
              </a:spcAft>
              <a:defRPr/>
            </a:pPr>
            <a:r>
              <a:rPr lang="en-GB" sz="1150" dirty="0"/>
              <a:t>2 Full Rotation Per Shed Per Season (Aug – Nov)</a:t>
            </a:r>
          </a:p>
          <a:p>
            <a:pPr marL="853398" marR="12553" lvl="2" indent="0" defTabSz="9328">
              <a:lnSpc>
                <a:spcPct val="114599"/>
              </a:lnSpc>
              <a:spcBef>
                <a:spcPts val="2"/>
              </a:spcBef>
              <a:buFont typeface="Arial" panose="020B0604020202020204" pitchFamily="34" charset="0"/>
              <a:buNone/>
              <a:defRPr/>
            </a:pPr>
            <a:endParaRPr lang="en-GB" sz="1150" spc="2" dirty="0">
              <a:latin typeface="Halis GR Bold" panose="02000505030000020004" pitchFamily="50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96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75BD5-5E28-AFE3-E5D6-D1A5478BA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ne of circles with black background&#10;&#10;AI-generated content may be incorrect.">
            <a:extLst>
              <a:ext uri="{FF2B5EF4-FFF2-40B4-BE49-F238E27FC236}">
                <a16:creationId xmlns:a16="http://schemas.microsoft.com/office/drawing/2014/main" id="{88D3EF9F-4A04-34E4-DCF9-35F5332A9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" y="1812489"/>
            <a:ext cx="9687937" cy="3511878"/>
          </a:xfrm>
          <a:prstGeom prst="rect">
            <a:avLst/>
          </a:prstGeom>
        </p:spPr>
      </p:pic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A52BDAF3-5540-081E-64FB-3A28125EB1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2372" y="5573986"/>
            <a:ext cx="618624" cy="172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720" tIns="36360" rIns="72720" bIns="36360" numCol="1" anchor="t" compatLnSpc="1">
            <a:prstTxWarp prst="textNoShape">
              <a:avLst/>
            </a:prstTxWarp>
          </a:bodyPr>
          <a:lstStyle>
            <a:lvl1pPr>
              <a:defRPr sz="222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90791" indent="-227227">
              <a:defRPr sz="222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908909" indent="-181782">
              <a:defRPr sz="222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72473" indent="-181782">
              <a:defRPr sz="222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636037" indent="-181782">
              <a:defRPr sz="222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1999600" indent="-181782" defTabSz="425420" eaLnBrk="0" fontAlgn="base" hangingPunct="0">
              <a:spcBef>
                <a:spcPct val="0"/>
              </a:spcBef>
              <a:spcAft>
                <a:spcPct val="0"/>
              </a:spcAft>
              <a:defRPr sz="222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363164" indent="-181782" defTabSz="425420" eaLnBrk="0" fontAlgn="base" hangingPunct="0">
              <a:spcBef>
                <a:spcPct val="0"/>
              </a:spcBef>
              <a:spcAft>
                <a:spcPct val="0"/>
              </a:spcAft>
              <a:defRPr sz="222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726728" indent="-181782" defTabSz="425420" eaLnBrk="0" fontAlgn="base" hangingPunct="0">
              <a:spcBef>
                <a:spcPct val="0"/>
              </a:spcBef>
              <a:spcAft>
                <a:spcPct val="0"/>
              </a:spcAft>
              <a:defRPr sz="222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090291" indent="-181782" defTabSz="425420" eaLnBrk="0" fontAlgn="base" hangingPunct="0">
              <a:spcBef>
                <a:spcPct val="0"/>
              </a:spcBef>
              <a:spcAft>
                <a:spcPct val="0"/>
              </a:spcAft>
              <a:defRPr sz="2226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25420"/>
            <a:fld id="{24F0FA98-C3A8-9949-BD4B-4E269B80E7A4}" type="slidenum">
              <a:rPr lang="en-NZ" altLang="en-US" sz="954">
                <a:solidFill>
                  <a:srgbClr val="00263E"/>
                </a:solidFill>
              </a:rPr>
              <a:pPr defTabSz="425420"/>
              <a:t>4</a:t>
            </a:fld>
            <a:endParaRPr lang="en-NZ" altLang="en-US" sz="954">
              <a:solidFill>
                <a:srgbClr val="00263E"/>
              </a:solidFill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3D8289B-31F7-7DAE-252F-AACBE8576494}"/>
              </a:ext>
            </a:extLst>
          </p:cNvPr>
          <p:cNvSpPr txBox="1">
            <a:spLocks/>
          </p:cNvSpPr>
          <p:nvPr/>
        </p:nvSpPr>
        <p:spPr>
          <a:xfrm>
            <a:off x="2537841" y="1313612"/>
            <a:ext cx="5517120" cy="329829"/>
          </a:xfrm>
          <a:prstGeom prst="rect">
            <a:avLst/>
          </a:prstGeom>
        </p:spPr>
        <p:txBody>
          <a:bodyPr lIns="0" tIns="11615" rIns="0" bIns="0">
            <a:spAutoFit/>
          </a:bodyPr>
          <a:lstStyle>
            <a:lvl1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pitchFamily="-109" charset="-128"/>
              </a:defRPr>
            </a:lvl1pPr>
            <a:lvl2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Rounded Medium" panose="02000000000000000000" pitchFamily="50" charset="0"/>
                <a:ea typeface="MS PGothic" panose="020B0600070205080204" pitchFamily="34" charset="-128"/>
                <a:cs typeface="ＭＳ Ｐゴシック" pitchFamily="-109" charset="-128"/>
              </a:defRPr>
            </a:lvl2pPr>
            <a:lvl3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Rounded Medium" panose="02000000000000000000" pitchFamily="50" charset="0"/>
                <a:ea typeface="MS PGothic" panose="020B0600070205080204" pitchFamily="34" charset="-128"/>
                <a:cs typeface="ＭＳ Ｐゴシック" pitchFamily="-109" charset="-128"/>
              </a:defRPr>
            </a:lvl3pPr>
            <a:lvl4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Rounded Medium" panose="02000000000000000000" pitchFamily="50" charset="0"/>
                <a:ea typeface="MS PGothic" panose="020B0600070205080204" pitchFamily="34" charset="-128"/>
                <a:cs typeface="ＭＳ Ｐゴシック" pitchFamily="-109" charset="-128"/>
              </a:defRPr>
            </a:lvl4pPr>
            <a:lvl5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Rounded Medium" panose="02000000000000000000" pitchFamily="50" charset="0"/>
                <a:ea typeface="MS PGothic" panose="020B0600070205080204" pitchFamily="34" charset="-128"/>
                <a:cs typeface="ＭＳ Ｐゴシック" pitchFamily="-109" charset="-128"/>
              </a:defRPr>
            </a:lvl5pPr>
            <a:lvl6pPr marL="609597"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1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1219194"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1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828789"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1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2438386"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1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marL="10099" defTabSz="727123">
              <a:lnSpc>
                <a:spcPct val="100000"/>
              </a:lnSpc>
              <a:spcBef>
                <a:spcPts val="92"/>
              </a:spcBef>
              <a:defRPr/>
            </a:pPr>
            <a:r>
              <a:rPr lang="en-NZ" sz="2067">
                <a:solidFill>
                  <a:srgbClr val="F0B323"/>
                </a:solidFill>
                <a:latin typeface="Gotham Rounded Medium" pitchFamily="50" charset="0"/>
              </a:rPr>
              <a:t>Cultivating</a:t>
            </a:r>
            <a:r>
              <a:rPr lang="en-NZ" sz="2067" spc="-56">
                <a:solidFill>
                  <a:srgbClr val="FFFFFF"/>
                </a:solidFill>
                <a:latin typeface="Gotham Rounded Medium" pitchFamily="50" charset="0"/>
              </a:rPr>
              <a:t> </a:t>
            </a:r>
            <a:r>
              <a:rPr lang="en-NZ" sz="2067">
                <a:solidFill>
                  <a:srgbClr val="FFFFFF"/>
                </a:solidFill>
                <a:latin typeface="Gotham Rounded Medium" pitchFamily="50" charset="0"/>
              </a:rPr>
              <a:t>a</a:t>
            </a:r>
            <a:r>
              <a:rPr lang="en-NZ" sz="2067" spc="-52">
                <a:solidFill>
                  <a:srgbClr val="FFFFFF"/>
                </a:solidFill>
                <a:latin typeface="Gotham Rounded Medium" pitchFamily="50" charset="0"/>
              </a:rPr>
              <a:t> </a:t>
            </a:r>
            <a:r>
              <a:rPr lang="en-NZ" sz="2067">
                <a:solidFill>
                  <a:srgbClr val="FFFFFF"/>
                </a:solidFill>
                <a:latin typeface="Gotham Rounded Medium" pitchFamily="50" charset="0"/>
              </a:rPr>
              <a:t>Bold</a:t>
            </a:r>
            <a:r>
              <a:rPr lang="en-NZ" sz="2067" spc="-56">
                <a:solidFill>
                  <a:srgbClr val="E7A438"/>
                </a:solidFill>
                <a:latin typeface="Gotham Rounded Medium" pitchFamily="50" charset="0"/>
              </a:rPr>
              <a:t> </a:t>
            </a:r>
            <a:r>
              <a:rPr lang="en-NZ" sz="2067" spc="-40">
                <a:solidFill>
                  <a:srgbClr val="FFFFFF"/>
                </a:solidFill>
                <a:latin typeface="Gotham Rounded Medium" pitchFamily="50" charset="0"/>
              </a:rPr>
              <a:t>Tomorrow,</a:t>
            </a:r>
            <a:r>
              <a:rPr lang="en-NZ" sz="2067" spc="-56">
                <a:solidFill>
                  <a:srgbClr val="FFFFFF"/>
                </a:solidFill>
                <a:latin typeface="Gotham Rounded Medium" pitchFamily="50" charset="0"/>
              </a:rPr>
              <a:t> </a:t>
            </a:r>
            <a:r>
              <a:rPr lang="en-NZ" sz="2067" spc="-28">
                <a:solidFill>
                  <a:srgbClr val="FFFFFF"/>
                </a:solidFill>
                <a:latin typeface="Gotham Rounded Medium" pitchFamily="50" charset="0"/>
              </a:rPr>
              <a:t>Together.</a:t>
            </a:r>
            <a:endParaRPr lang="en-NZ" sz="2067">
              <a:solidFill>
                <a:srgbClr val="FFFFFF"/>
              </a:solidFill>
              <a:latin typeface="Gotham Rounded Medium" pitchFamily="50" charset="0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C0FE3BDA-2732-88CD-CC5C-2F234E4DA277}"/>
              </a:ext>
            </a:extLst>
          </p:cNvPr>
          <p:cNvSpPr txBox="1"/>
          <p:nvPr/>
        </p:nvSpPr>
        <p:spPr>
          <a:xfrm>
            <a:off x="669341" y="1432003"/>
            <a:ext cx="675437" cy="157034"/>
          </a:xfrm>
          <a:prstGeom prst="rect">
            <a:avLst/>
          </a:prstGeom>
        </p:spPr>
        <p:txBody>
          <a:bodyPr lIns="0" tIns="10100" rIns="0" bIns="0">
            <a:spAutoFit/>
          </a:bodyPr>
          <a:lstStyle/>
          <a:p>
            <a:pPr marL="10099" defTabSz="426569">
              <a:spcBef>
                <a:spcPts val="80"/>
              </a:spcBef>
              <a:defRPr/>
            </a:pPr>
            <a:r>
              <a:rPr sz="954" b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954" b="1" spc="8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4" b="1" spc="-8">
                <a:solidFill>
                  <a:srgbClr val="FFFFFF"/>
                </a:solidFill>
                <a:latin typeface="Calibri"/>
                <a:cs typeface="Calibri"/>
              </a:rPr>
              <a:t>VISION</a:t>
            </a:r>
            <a:endParaRPr sz="954">
              <a:solidFill>
                <a:srgbClr val="00263E"/>
              </a:solidFill>
              <a:latin typeface="Calibri"/>
              <a:cs typeface="Calibri"/>
            </a:endParaRP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FC1C2786-E98A-933D-10DD-9B02B04C1014}"/>
              </a:ext>
            </a:extLst>
          </p:cNvPr>
          <p:cNvSpPr txBox="1"/>
          <p:nvPr/>
        </p:nvSpPr>
        <p:spPr>
          <a:xfrm>
            <a:off x="668079" y="1069390"/>
            <a:ext cx="2013686" cy="193775"/>
          </a:xfrm>
          <a:prstGeom prst="rect">
            <a:avLst/>
          </a:prstGeom>
        </p:spPr>
        <p:txBody>
          <a:bodyPr lIns="0" tIns="10100" rIns="0" bIns="0">
            <a:spAutoFit/>
          </a:bodyPr>
          <a:lstStyle/>
          <a:p>
            <a:pPr marL="10099" defTabSz="426569">
              <a:spcBef>
                <a:spcPts val="80"/>
              </a:spcBef>
              <a:defRPr/>
            </a:pPr>
            <a:r>
              <a:rPr sz="1193">
                <a:solidFill>
                  <a:srgbClr val="FFFFFF"/>
                </a:solidFill>
                <a:latin typeface="Gotham Rounded Medium" pitchFamily="50" charset="0"/>
                <a:cs typeface="Calibri"/>
              </a:rPr>
              <a:t>Our</a:t>
            </a:r>
            <a:r>
              <a:rPr sz="1193" spc="-24">
                <a:solidFill>
                  <a:srgbClr val="FFFFFF"/>
                </a:solidFill>
                <a:latin typeface="Gotham Rounded Medium" pitchFamily="50" charset="0"/>
                <a:cs typeface="Calibri"/>
              </a:rPr>
              <a:t> </a:t>
            </a:r>
            <a:r>
              <a:rPr sz="1193" spc="-8">
                <a:solidFill>
                  <a:srgbClr val="FFFFFF"/>
                </a:solidFill>
                <a:latin typeface="Gotham Rounded Medium" pitchFamily="50" charset="0"/>
                <a:cs typeface="Calibri"/>
              </a:rPr>
              <a:t>Strategy</a:t>
            </a:r>
            <a:r>
              <a:rPr sz="1193" spc="-16">
                <a:solidFill>
                  <a:srgbClr val="FFFFFF"/>
                </a:solidFill>
                <a:latin typeface="Gotham Rounded Medium" pitchFamily="50" charset="0"/>
                <a:cs typeface="Calibri"/>
              </a:rPr>
              <a:t> </a:t>
            </a:r>
            <a:r>
              <a:rPr sz="1193">
                <a:solidFill>
                  <a:srgbClr val="FFFFFF"/>
                </a:solidFill>
                <a:latin typeface="Gotham Rounded Medium" pitchFamily="50" charset="0"/>
                <a:cs typeface="Calibri"/>
              </a:rPr>
              <a:t>to</a:t>
            </a:r>
            <a:r>
              <a:rPr sz="1193" spc="-16">
                <a:solidFill>
                  <a:srgbClr val="FFFFFF"/>
                </a:solidFill>
                <a:latin typeface="Gotham Rounded Medium" pitchFamily="50" charset="0"/>
                <a:cs typeface="Calibri"/>
              </a:rPr>
              <a:t> 2040</a:t>
            </a:r>
            <a:endParaRPr sz="1193">
              <a:solidFill>
                <a:srgbClr val="00263E"/>
              </a:solidFill>
              <a:latin typeface="Gotham Rounded Medium" pitchFamily="50" charset="0"/>
              <a:cs typeface="Calibri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BE457E62-98EB-894F-ECC1-1CAE29F04610}"/>
              </a:ext>
            </a:extLst>
          </p:cNvPr>
          <p:cNvSpPr txBox="1"/>
          <p:nvPr/>
        </p:nvSpPr>
        <p:spPr>
          <a:xfrm>
            <a:off x="2537840" y="2519026"/>
            <a:ext cx="6913444" cy="230387"/>
          </a:xfrm>
          <a:prstGeom prst="rect">
            <a:avLst/>
          </a:prstGeom>
        </p:spPr>
        <p:txBody>
          <a:bodyPr lIns="0" tIns="10100" rIns="0" bIns="0">
            <a:spAutoFit/>
          </a:bodyPr>
          <a:lstStyle/>
          <a:p>
            <a:pPr marL="10099" defTabSz="426569">
              <a:spcBef>
                <a:spcPts val="80"/>
              </a:spcBef>
              <a:defRPr/>
            </a:pPr>
            <a:r>
              <a:rPr sz="1431" spc="-64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43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dirty="0">
                <a:solidFill>
                  <a:srgbClr val="FFFFFF"/>
                </a:solidFill>
                <a:latin typeface="Calibri"/>
                <a:cs typeface="Calibri"/>
              </a:rPr>
              <a:t>lead</a:t>
            </a:r>
            <a:r>
              <a:rPr sz="1431" spc="-5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31" spc="-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dirty="0">
                <a:solidFill>
                  <a:srgbClr val="FFFFFF"/>
                </a:solidFill>
                <a:latin typeface="Calibri"/>
                <a:cs typeface="Calibri"/>
              </a:rPr>
              <a:t>delivery</a:t>
            </a:r>
            <a:r>
              <a:rPr sz="1431" spc="-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31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spc="-8" dirty="0">
                <a:solidFill>
                  <a:srgbClr val="FFFFFF"/>
                </a:solidFill>
                <a:latin typeface="Calibri"/>
                <a:cs typeface="Calibri"/>
              </a:rPr>
              <a:t>innovative</a:t>
            </a:r>
            <a:r>
              <a:rPr sz="1431" spc="-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31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spc="-8" dirty="0">
                <a:solidFill>
                  <a:srgbClr val="FFFFFF"/>
                </a:solidFill>
                <a:latin typeface="Calibri"/>
                <a:cs typeface="Calibri"/>
              </a:rPr>
              <a:t>sustainable</a:t>
            </a:r>
            <a:r>
              <a:rPr sz="1431" spc="-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dirty="0">
                <a:solidFill>
                  <a:srgbClr val="FFFFFF"/>
                </a:solidFill>
                <a:latin typeface="Calibri"/>
                <a:cs typeface="Calibri"/>
              </a:rPr>
              <a:t>agriculture</a:t>
            </a:r>
            <a:r>
              <a:rPr sz="1431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spc="-8" dirty="0">
                <a:solidFill>
                  <a:srgbClr val="FFFFFF"/>
                </a:solidFill>
                <a:latin typeface="Calibri"/>
                <a:cs typeface="Calibri"/>
              </a:rPr>
              <a:t>solutions</a:t>
            </a:r>
            <a:r>
              <a:rPr sz="1431" spc="-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431" spc="-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dirty="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sz="1431" spc="-3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31" spc="-8" dirty="0">
                <a:solidFill>
                  <a:srgbClr val="FFFFFF"/>
                </a:solidFill>
                <a:latin typeface="Calibri"/>
                <a:cs typeface="Calibri"/>
              </a:rPr>
              <a:t>generations.</a:t>
            </a:r>
            <a:endParaRPr sz="1431" dirty="0">
              <a:solidFill>
                <a:srgbClr val="00263E"/>
              </a:solidFill>
              <a:latin typeface="Calibri"/>
              <a:cs typeface="Calibri"/>
            </a:endParaRPr>
          </a:p>
        </p:txBody>
      </p:sp>
      <p:sp>
        <p:nvSpPr>
          <p:cNvPr id="27658" name="object 4">
            <a:extLst>
              <a:ext uri="{FF2B5EF4-FFF2-40B4-BE49-F238E27FC236}">
                <a16:creationId xmlns:a16="http://schemas.microsoft.com/office/drawing/2014/main" id="{A25251A7-4D34-098E-43AD-9DC75EB13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627" y="3162560"/>
            <a:ext cx="893849" cy="5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100" rIns="0" bIns="0">
            <a:spAutoFit/>
          </a:bodyPr>
          <a:lstStyle>
            <a:lvl1pPr marL="127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099" defTabSz="425420">
              <a:lnSpc>
                <a:spcPts val="1303"/>
              </a:lnSpc>
              <a:spcBef>
                <a:spcPts val="80"/>
              </a:spcBef>
            </a:pPr>
            <a:r>
              <a:rPr lang="en-US" altLang="en-US" sz="1113" b="1">
                <a:solidFill>
                  <a:srgbClr val="FFFFFF"/>
                </a:solidFill>
                <a:cs typeface="Calibri" panose="020F0502020204030204" pitchFamily="34" charset="0"/>
              </a:rPr>
              <a:t>DELIVER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  <a:p>
            <a:pPr marL="10099" defTabSz="425420">
              <a:lnSpc>
                <a:spcPts val="1272"/>
              </a:lnSpc>
              <a:spcBef>
                <a:spcPts val="60"/>
              </a:spcBef>
            </a:pPr>
            <a:r>
              <a:rPr lang="en-US" altLang="en-US" sz="1113">
                <a:solidFill>
                  <a:srgbClr val="FFFFFF"/>
                </a:solidFill>
                <a:cs typeface="Calibri" panose="020F0502020204030204" pitchFamily="34" charset="0"/>
              </a:rPr>
              <a:t>OPERATIONAL EXCELLENCE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0D4ABA9E-B689-51FB-DACF-FF927094E2AE}"/>
              </a:ext>
            </a:extLst>
          </p:cNvPr>
          <p:cNvSpPr txBox="1"/>
          <p:nvPr/>
        </p:nvSpPr>
        <p:spPr>
          <a:xfrm>
            <a:off x="2645304" y="4930344"/>
            <a:ext cx="1270074" cy="181464"/>
          </a:xfrm>
          <a:prstGeom prst="rect">
            <a:avLst/>
          </a:prstGeom>
        </p:spPr>
        <p:txBody>
          <a:bodyPr lIns="0" tIns="10100" rIns="0" bIns="0">
            <a:spAutoFit/>
          </a:bodyPr>
          <a:lstStyle/>
          <a:p>
            <a:pPr marL="10099" defTabSz="426569">
              <a:spcBef>
                <a:spcPts val="80"/>
              </a:spcBef>
              <a:defRPr/>
            </a:pPr>
            <a:r>
              <a:rPr sz="1113" b="1" spc="-8">
                <a:solidFill>
                  <a:srgbClr val="FFFFFF"/>
                </a:solidFill>
                <a:latin typeface="Calibri"/>
                <a:cs typeface="Calibri"/>
              </a:rPr>
              <a:t>Shoulder-to-shoulder</a:t>
            </a:r>
            <a:endParaRPr sz="1113">
              <a:solidFill>
                <a:srgbClr val="00263E"/>
              </a:solidFill>
              <a:latin typeface="Calibri"/>
              <a:cs typeface="Calibri"/>
            </a:endParaRPr>
          </a:p>
        </p:txBody>
      </p:sp>
      <p:sp>
        <p:nvSpPr>
          <p:cNvPr id="27660" name="object 6">
            <a:extLst>
              <a:ext uri="{FF2B5EF4-FFF2-40B4-BE49-F238E27FC236}">
                <a16:creationId xmlns:a16="http://schemas.microsoft.com/office/drawing/2014/main" id="{35D29432-9478-28D0-3CF8-AF45B688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840" y="5449581"/>
            <a:ext cx="1304162" cy="1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2320" rIns="0" bIns="0">
            <a:spAutoFit/>
          </a:bodyPr>
          <a:lstStyle>
            <a:lvl1pPr marL="127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099" defTabSz="425420">
              <a:lnSpc>
                <a:spcPts val="1272"/>
              </a:lnSpc>
              <a:spcBef>
                <a:spcPts val="258"/>
              </a:spcBef>
            </a:pPr>
            <a:r>
              <a:rPr lang="en-US" altLang="en-US" sz="1193">
                <a:solidFill>
                  <a:srgbClr val="FFFFFF"/>
                </a:solidFill>
                <a:cs typeface="Calibri" panose="020F0502020204030204" pitchFamily="34" charset="0"/>
              </a:rPr>
              <a:t>Culture of excellence</a:t>
            </a:r>
            <a:endParaRPr lang="en-US" altLang="en-US" sz="1193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27661" name="object 7">
            <a:extLst>
              <a:ext uri="{FF2B5EF4-FFF2-40B4-BE49-F238E27FC236}">
                <a16:creationId xmlns:a16="http://schemas.microsoft.com/office/drawing/2014/main" id="{33F56A4B-8C3E-D78E-60E4-12BCC75EC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955" y="5464654"/>
            <a:ext cx="2339202" cy="1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2320" rIns="0" bIns="0">
            <a:spAutoFit/>
          </a:bodyPr>
          <a:lstStyle>
            <a:lvl1pPr marL="127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099" defTabSz="425420">
              <a:lnSpc>
                <a:spcPts val="1272"/>
              </a:lnSpc>
              <a:spcBef>
                <a:spcPts val="258"/>
              </a:spcBef>
            </a:pPr>
            <a:r>
              <a:rPr lang="en-US" altLang="en-US" sz="1193">
                <a:solidFill>
                  <a:srgbClr val="FFFFFF"/>
                </a:solidFill>
                <a:cs typeface="Calibri" panose="020F0502020204030204" pitchFamily="34" charset="0"/>
              </a:rPr>
              <a:t>Sustainable commercial performance</a:t>
            </a:r>
            <a:endParaRPr lang="en-US" altLang="en-US" sz="1193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27662" name="object 8">
            <a:extLst>
              <a:ext uri="{FF2B5EF4-FFF2-40B4-BE49-F238E27FC236}">
                <a16:creationId xmlns:a16="http://schemas.microsoft.com/office/drawing/2014/main" id="{0A12AA76-CBDE-B027-8F8E-5E371D047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1408" y="5464654"/>
            <a:ext cx="1477124" cy="1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2320" rIns="0" bIns="0">
            <a:spAutoFit/>
          </a:bodyPr>
          <a:lstStyle>
            <a:lvl1pPr marL="127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099" defTabSz="425420">
              <a:lnSpc>
                <a:spcPts val="1272"/>
              </a:lnSpc>
              <a:spcBef>
                <a:spcPts val="258"/>
              </a:spcBef>
            </a:pPr>
            <a:r>
              <a:rPr lang="en-US" altLang="en-US" sz="1193">
                <a:solidFill>
                  <a:srgbClr val="FFFFFF"/>
                </a:solidFill>
                <a:cs typeface="Calibri" panose="020F0502020204030204" pitchFamily="34" charset="0"/>
              </a:rPr>
              <a:t>Thriving natural world</a:t>
            </a:r>
            <a:endParaRPr lang="en-US" altLang="en-US" sz="1193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27663" name="object 9">
            <a:extLst>
              <a:ext uri="{FF2B5EF4-FFF2-40B4-BE49-F238E27FC236}">
                <a16:creationId xmlns:a16="http://schemas.microsoft.com/office/drawing/2014/main" id="{82C3D7B7-EA9B-FEE1-761A-E04BC9EDF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109" y="5468211"/>
            <a:ext cx="1043739" cy="1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2320" rIns="0" bIns="0">
            <a:spAutoFit/>
          </a:bodyPr>
          <a:lstStyle>
            <a:lvl1pPr marL="127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099" defTabSz="425420">
              <a:lnSpc>
                <a:spcPts val="1272"/>
              </a:lnSpc>
              <a:spcBef>
                <a:spcPts val="258"/>
              </a:spcBef>
            </a:pPr>
            <a:r>
              <a:rPr lang="en-US" altLang="en-US" sz="1193">
                <a:solidFill>
                  <a:srgbClr val="FFFFFF"/>
                </a:solidFill>
                <a:cs typeface="Calibri" panose="020F0502020204030204" pitchFamily="34" charset="0"/>
              </a:rPr>
              <a:t>Trusted partner</a:t>
            </a:r>
            <a:endParaRPr lang="en-US" altLang="en-US" sz="1193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FC26099C-0341-7CEE-2223-77D63B3167A3}"/>
              </a:ext>
            </a:extLst>
          </p:cNvPr>
          <p:cNvSpPr txBox="1"/>
          <p:nvPr/>
        </p:nvSpPr>
        <p:spPr>
          <a:xfrm>
            <a:off x="4454464" y="4930344"/>
            <a:ext cx="515100" cy="181464"/>
          </a:xfrm>
          <a:prstGeom prst="rect">
            <a:avLst/>
          </a:prstGeom>
        </p:spPr>
        <p:txBody>
          <a:bodyPr wrap="square" lIns="0" tIns="10100" rIns="0" bIns="0">
            <a:spAutoFit/>
          </a:bodyPr>
          <a:lstStyle/>
          <a:p>
            <a:pPr marL="10099" algn="ctr" defTabSz="426569">
              <a:spcBef>
                <a:spcPts val="80"/>
              </a:spcBef>
              <a:defRPr/>
            </a:pPr>
            <a:r>
              <a:rPr sz="1113" b="1" spc="-16">
                <a:solidFill>
                  <a:srgbClr val="FFFFFF"/>
                </a:solidFill>
                <a:latin typeface="Calibri"/>
                <a:cs typeface="Calibri"/>
              </a:rPr>
              <a:t>Bold</a:t>
            </a:r>
            <a:endParaRPr sz="1113">
              <a:solidFill>
                <a:srgbClr val="00263E"/>
              </a:solidFill>
              <a:latin typeface="Calibri"/>
              <a:cs typeface="Calibri"/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1139442F-C7F3-BE99-FB8E-3F0DF5EBECA5}"/>
              </a:ext>
            </a:extLst>
          </p:cNvPr>
          <p:cNvSpPr txBox="1"/>
          <p:nvPr/>
        </p:nvSpPr>
        <p:spPr>
          <a:xfrm>
            <a:off x="6075313" y="4930344"/>
            <a:ext cx="609787" cy="181464"/>
          </a:xfrm>
          <a:prstGeom prst="rect">
            <a:avLst/>
          </a:prstGeom>
        </p:spPr>
        <p:txBody>
          <a:bodyPr wrap="square" lIns="0" tIns="10100" rIns="0" bIns="0">
            <a:spAutoFit/>
          </a:bodyPr>
          <a:lstStyle/>
          <a:p>
            <a:pPr marL="10099" algn="ctr" defTabSz="426569">
              <a:spcBef>
                <a:spcPts val="80"/>
              </a:spcBef>
              <a:defRPr/>
            </a:pPr>
            <a:r>
              <a:rPr sz="1113" b="1" spc="-8">
                <a:solidFill>
                  <a:srgbClr val="FFFFFF"/>
                </a:solidFill>
                <a:latin typeface="Calibri"/>
                <a:cs typeface="Calibri"/>
              </a:rPr>
              <a:t>Genuine</a:t>
            </a:r>
            <a:endParaRPr sz="1113">
              <a:solidFill>
                <a:srgbClr val="00263E"/>
              </a:solidFill>
              <a:latin typeface="Calibri"/>
              <a:cs typeface="Calibri"/>
            </a:endParaRP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486C2F4F-41A0-C701-D84F-993134A8DFB9}"/>
              </a:ext>
            </a:extLst>
          </p:cNvPr>
          <p:cNvSpPr txBox="1"/>
          <p:nvPr/>
        </p:nvSpPr>
        <p:spPr>
          <a:xfrm>
            <a:off x="7790848" y="4930344"/>
            <a:ext cx="609787" cy="181464"/>
          </a:xfrm>
          <a:prstGeom prst="rect">
            <a:avLst/>
          </a:prstGeom>
        </p:spPr>
        <p:txBody>
          <a:bodyPr wrap="square" lIns="0" tIns="10100" rIns="0" bIns="0">
            <a:spAutoFit/>
          </a:bodyPr>
          <a:lstStyle/>
          <a:p>
            <a:pPr marL="10099" algn="ctr" defTabSz="426569">
              <a:spcBef>
                <a:spcPts val="80"/>
              </a:spcBef>
              <a:defRPr/>
            </a:pPr>
            <a:r>
              <a:rPr sz="1113" b="1" spc="-8">
                <a:solidFill>
                  <a:srgbClr val="FFFFFF"/>
                </a:solidFill>
                <a:latin typeface="Calibri"/>
                <a:cs typeface="Calibri"/>
              </a:rPr>
              <a:t>Grounded</a:t>
            </a:r>
            <a:endParaRPr sz="1113">
              <a:solidFill>
                <a:srgbClr val="00263E"/>
              </a:solidFill>
              <a:latin typeface="Calibri"/>
              <a:cs typeface="Calibri"/>
            </a:endParaRPr>
          </a:p>
        </p:txBody>
      </p:sp>
      <p:sp>
        <p:nvSpPr>
          <p:cNvPr id="27667" name="object 13">
            <a:extLst>
              <a:ext uri="{FF2B5EF4-FFF2-40B4-BE49-F238E27FC236}">
                <a16:creationId xmlns:a16="http://schemas.microsoft.com/office/drawing/2014/main" id="{E8D505E5-B8E5-65C6-FB65-370206DCC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701" y="3162561"/>
            <a:ext cx="1119706" cy="5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100" rIns="0" bIns="0">
            <a:spAutoFit/>
          </a:bodyPr>
          <a:lstStyle>
            <a:lvl1pPr marL="127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099" defTabSz="425420">
              <a:lnSpc>
                <a:spcPts val="1303"/>
              </a:lnSpc>
              <a:spcBef>
                <a:spcPts val="80"/>
              </a:spcBef>
            </a:pPr>
            <a:r>
              <a:rPr lang="en-US" altLang="en-US" sz="1113" b="1">
                <a:solidFill>
                  <a:srgbClr val="FFFFFF"/>
                </a:solidFill>
                <a:cs typeface="Calibri" panose="020F0502020204030204" pitchFamily="34" charset="0"/>
              </a:rPr>
              <a:t>GROW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  <a:p>
            <a:pPr marL="10099" defTabSz="425420">
              <a:lnSpc>
                <a:spcPts val="1272"/>
              </a:lnSpc>
              <a:spcBef>
                <a:spcPts val="60"/>
              </a:spcBef>
            </a:pPr>
            <a:r>
              <a:rPr lang="en-US" altLang="en-US" sz="1113">
                <a:solidFill>
                  <a:srgbClr val="FFFFFF"/>
                </a:solidFill>
                <a:cs typeface="Calibri" panose="020F0502020204030204" pitchFamily="34" charset="0"/>
              </a:rPr>
              <a:t>PEOPLE IN A SAFE ENVIRONMENT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27668" name="object 14">
            <a:extLst>
              <a:ext uri="{FF2B5EF4-FFF2-40B4-BE49-F238E27FC236}">
                <a16:creationId xmlns:a16="http://schemas.microsoft.com/office/drawing/2014/main" id="{CEDF218F-F8D4-CCF1-8BB2-C7C45E9FE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763" y="3162560"/>
            <a:ext cx="1194324" cy="67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100" rIns="0" bIns="0">
            <a:spAutoFit/>
          </a:bodyPr>
          <a:lstStyle>
            <a:lvl1pPr marL="127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099" defTabSz="425420">
              <a:lnSpc>
                <a:spcPts val="1303"/>
              </a:lnSpc>
              <a:spcBef>
                <a:spcPts val="80"/>
              </a:spcBef>
            </a:pPr>
            <a:r>
              <a:rPr lang="en-US" altLang="en-US" sz="1113" b="1">
                <a:solidFill>
                  <a:srgbClr val="FFFFFF"/>
                </a:solidFill>
                <a:cs typeface="Calibri" panose="020F0502020204030204" pitchFamily="34" charset="0"/>
              </a:rPr>
              <a:t>CHANGE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  <a:p>
            <a:pPr marL="10099" defTabSz="425420">
              <a:lnSpc>
                <a:spcPts val="1272"/>
              </a:lnSpc>
              <a:spcBef>
                <a:spcPts val="60"/>
              </a:spcBef>
            </a:pPr>
            <a:r>
              <a:rPr lang="en-US" altLang="en-US" sz="1113">
                <a:solidFill>
                  <a:srgbClr val="FFFFFF"/>
                </a:solidFill>
                <a:cs typeface="Calibri" panose="020F0502020204030204" pitchFamily="34" charset="0"/>
              </a:rPr>
              <a:t>LAND USE WITH INTEGRATED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  <a:p>
            <a:pPr marL="10099" defTabSz="425420">
              <a:lnSpc>
                <a:spcPts val="1243"/>
              </a:lnSpc>
            </a:pPr>
            <a:r>
              <a:rPr lang="en-US" altLang="en-US" sz="1113">
                <a:solidFill>
                  <a:srgbClr val="FFFFFF"/>
                </a:solidFill>
                <a:cs typeface="Calibri" panose="020F0502020204030204" pitchFamily="34" charset="0"/>
              </a:rPr>
              <a:t>FARMING SYSTEMS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27669" name="object 15">
            <a:extLst>
              <a:ext uri="{FF2B5EF4-FFF2-40B4-BE49-F238E27FC236}">
                <a16:creationId xmlns:a16="http://schemas.microsoft.com/office/drawing/2014/main" id="{D7068FAA-5966-FE2E-CFF6-161C40D5C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469" y="3172997"/>
            <a:ext cx="873649" cy="5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100" rIns="0" bIns="0">
            <a:spAutoFit/>
          </a:bodyPr>
          <a:lstStyle>
            <a:lvl1pPr marL="127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099" defTabSz="425420">
              <a:lnSpc>
                <a:spcPts val="1303"/>
              </a:lnSpc>
              <a:spcBef>
                <a:spcPts val="80"/>
              </a:spcBef>
            </a:pPr>
            <a:r>
              <a:rPr lang="en-US" altLang="en-US" sz="1113" b="1">
                <a:solidFill>
                  <a:srgbClr val="FFFFFF"/>
                </a:solidFill>
                <a:cs typeface="Calibri" panose="020F0502020204030204" pitchFamily="34" charset="0"/>
              </a:rPr>
              <a:t>ENRICH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  <a:p>
            <a:pPr marL="10099" defTabSz="425420">
              <a:lnSpc>
                <a:spcPts val="1272"/>
              </a:lnSpc>
              <a:spcBef>
                <a:spcPts val="60"/>
              </a:spcBef>
            </a:pPr>
            <a:r>
              <a:rPr lang="en-US" altLang="en-US" sz="1113">
                <a:solidFill>
                  <a:srgbClr val="FFFFFF"/>
                </a:solidFill>
                <a:cs typeface="Calibri" panose="020F0502020204030204" pitchFamily="34" charset="0"/>
              </a:rPr>
              <a:t>THE NATURAL WORLD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27670" name="object 16">
            <a:extLst>
              <a:ext uri="{FF2B5EF4-FFF2-40B4-BE49-F238E27FC236}">
                <a16:creationId xmlns:a16="http://schemas.microsoft.com/office/drawing/2014/main" id="{78F96817-F491-281B-059F-D47568DC6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363" y="3161442"/>
            <a:ext cx="1436724" cy="68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100" rIns="0" bIns="0">
            <a:spAutoFit/>
          </a:bodyPr>
          <a:lstStyle>
            <a:lvl1pPr marL="15875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2624" defTabSz="425420">
              <a:lnSpc>
                <a:spcPts val="1303"/>
              </a:lnSpc>
              <a:spcBef>
                <a:spcPts val="80"/>
              </a:spcBef>
            </a:pPr>
            <a:r>
              <a:rPr lang="en-US" altLang="en-US" sz="1113" b="1">
                <a:solidFill>
                  <a:srgbClr val="FFFFFF"/>
                </a:solidFill>
                <a:cs typeface="Calibri" panose="020F0502020204030204" pitchFamily="34" charset="0"/>
              </a:rPr>
              <a:t>INNOVATE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  <a:p>
            <a:pPr marL="12624" defTabSz="425420">
              <a:lnSpc>
                <a:spcPts val="1272"/>
              </a:lnSpc>
            </a:pPr>
            <a:r>
              <a:rPr lang="en-US" altLang="en-US" sz="1113">
                <a:solidFill>
                  <a:srgbClr val="FFFFFF"/>
                </a:solidFill>
                <a:cs typeface="Calibri" panose="020F0502020204030204" pitchFamily="34" charset="0"/>
              </a:rPr>
              <a:t>&amp; PARTNER TO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  <a:p>
            <a:pPr marL="12624" defTabSz="425420">
              <a:lnSpc>
                <a:spcPts val="1272"/>
              </a:lnSpc>
              <a:spcBef>
                <a:spcPts val="60"/>
              </a:spcBef>
            </a:pPr>
            <a:r>
              <a:rPr lang="en-US" altLang="en-US" sz="1113">
                <a:solidFill>
                  <a:srgbClr val="FFFFFF"/>
                </a:solidFill>
                <a:cs typeface="Calibri" panose="020F0502020204030204" pitchFamily="34" charset="0"/>
              </a:rPr>
              <a:t>MEET MARKET OPPORTUNITIES</a:t>
            </a:r>
            <a:endParaRPr lang="en-US" altLang="en-US" sz="1113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38" name="object 18">
            <a:extLst>
              <a:ext uri="{FF2B5EF4-FFF2-40B4-BE49-F238E27FC236}">
                <a16:creationId xmlns:a16="http://schemas.microsoft.com/office/drawing/2014/main" id="{5ADAD59A-717E-C2BE-36C3-967343041920}"/>
              </a:ext>
            </a:extLst>
          </p:cNvPr>
          <p:cNvSpPr txBox="1"/>
          <p:nvPr/>
        </p:nvSpPr>
        <p:spPr>
          <a:xfrm>
            <a:off x="669342" y="2554441"/>
            <a:ext cx="800424" cy="157034"/>
          </a:xfrm>
          <a:prstGeom prst="rect">
            <a:avLst/>
          </a:prstGeom>
        </p:spPr>
        <p:txBody>
          <a:bodyPr lIns="0" tIns="10100" rIns="0" bIns="0">
            <a:spAutoFit/>
          </a:bodyPr>
          <a:lstStyle/>
          <a:p>
            <a:pPr marL="10099" defTabSz="426569">
              <a:spcBef>
                <a:spcPts val="80"/>
              </a:spcBef>
              <a:defRPr/>
            </a:pPr>
            <a:r>
              <a:rPr sz="954" b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954" b="1" spc="8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4" b="1" spc="-8">
                <a:solidFill>
                  <a:srgbClr val="FFFFFF"/>
                </a:solidFill>
                <a:latin typeface="Calibri"/>
                <a:cs typeface="Calibri"/>
              </a:rPr>
              <a:t>PURPOSE</a:t>
            </a:r>
            <a:endParaRPr sz="954">
              <a:solidFill>
                <a:srgbClr val="00263E"/>
              </a:solidFill>
              <a:latin typeface="Calibri"/>
              <a:cs typeface="Calibri"/>
            </a:endParaRPr>
          </a:p>
        </p:txBody>
      </p:sp>
      <p:sp>
        <p:nvSpPr>
          <p:cNvPr id="27672" name="object 19">
            <a:extLst>
              <a:ext uri="{FF2B5EF4-FFF2-40B4-BE49-F238E27FC236}">
                <a16:creationId xmlns:a16="http://schemas.microsoft.com/office/drawing/2014/main" id="{4ADD69AD-4B6C-F4C1-300C-C27454399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42" y="3295122"/>
            <a:ext cx="873649" cy="29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340" rIns="0" bIns="0">
            <a:spAutoFit/>
          </a:bodyPr>
          <a:lstStyle>
            <a:lvl1pPr marL="127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0099" defTabSz="425420">
              <a:lnSpc>
                <a:spcPts val="954"/>
              </a:lnSpc>
              <a:spcBef>
                <a:spcPts val="269"/>
              </a:spcBef>
            </a:pPr>
            <a:r>
              <a:rPr lang="en-US" altLang="en-US" sz="954" b="1">
                <a:solidFill>
                  <a:srgbClr val="FFFFFF"/>
                </a:solidFill>
                <a:cs typeface="Calibri" panose="020F0502020204030204" pitchFamily="34" charset="0"/>
              </a:rPr>
              <a:t>OUR STRATEGIC CHOICES</a:t>
            </a:r>
            <a:endParaRPr lang="en-US" altLang="en-US" sz="954">
              <a:solidFill>
                <a:srgbClr val="00263E"/>
              </a:solidFill>
              <a:cs typeface="Calibri" panose="020F0502020204030204" pitchFamily="34" charset="0"/>
            </a:endParaRP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1A4E665B-DBCC-76E8-DBC3-71B1B49F9AC5}"/>
              </a:ext>
            </a:extLst>
          </p:cNvPr>
          <p:cNvSpPr txBox="1"/>
          <p:nvPr/>
        </p:nvSpPr>
        <p:spPr>
          <a:xfrm>
            <a:off x="669342" y="4172743"/>
            <a:ext cx="696899" cy="157034"/>
          </a:xfrm>
          <a:prstGeom prst="rect">
            <a:avLst/>
          </a:prstGeom>
        </p:spPr>
        <p:txBody>
          <a:bodyPr lIns="0" tIns="10100" rIns="0" bIns="0">
            <a:spAutoFit/>
          </a:bodyPr>
          <a:lstStyle/>
          <a:p>
            <a:pPr marL="10099" defTabSz="426569">
              <a:spcBef>
                <a:spcPts val="80"/>
              </a:spcBef>
              <a:defRPr/>
            </a:pPr>
            <a:r>
              <a:rPr sz="954" b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954" b="1" spc="8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4" b="1" spc="-8">
                <a:solidFill>
                  <a:srgbClr val="FFFFFF"/>
                </a:solidFill>
                <a:latin typeface="Calibri"/>
                <a:cs typeface="Calibri"/>
              </a:rPr>
              <a:t>VALUES</a:t>
            </a:r>
            <a:endParaRPr sz="954">
              <a:solidFill>
                <a:srgbClr val="00263E"/>
              </a:solidFill>
              <a:latin typeface="Calibri"/>
              <a:cs typeface="Calibri"/>
            </a:endParaRPr>
          </a:p>
        </p:txBody>
      </p:sp>
      <p:sp>
        <p:nvSpPr>
          <p:cNvPr id="41" name="object 21">
            <a:extLst>
              <a:ext uri="{FF2B5EF4-FFF2-40B4-BE49-F238E27FC236}">
                <a16:creationId xmlns:a16="http://schemas.microsoft.com/office/drawing/2014/main" id="{D363861E-5167-5D8C-B5A6-11E917859E2E}"/>
              </a:ext>
            </a:extLst>
          </p:cNvPr>
          <p:cNvSpPr txBox="1"/>
          <p:nvPr/>
        </p:nvSpPr>
        <p:spPr>
          <a:xfrm>
            <a:off x="669342" y="5463001"/>
            <a:ext cx="910261" cy="157034"/>
          </a:xfrm>
          <a:prstGeom prst="rect">
            <a:avLst/>
          </a:prstGeom>
        </p:spPr>
        <p:txBody>
          <a:bodyPr lIns="0" tIns="10100" rIns="0" bIns="0">
            <a:spAutoFit/>
          </a:bodyPr>
          <a:lstStyle/>
          <a:p>
            <a:pPr marL="10099" defTabSz="426569">
              <a:spcBef>
                <a:spcPts val="80"/>
              </a:spcBef>
              <a:defRPr/>
            </a:pPr>
            <a:r>
              <a:rPr sz="954" b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954" b="1" spc="8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54" b="1" spc="-8">
                <a:solidFill>
                  <a:srgbClr val="FFFFFF"/>
                </a:solidFill>
                <a:latin typeface="Calibri"/>
                <a:cs typeface="Calibri"/>
              </a:rPr>
              <a:t>OUTCOMES</a:t>
            </a:r>
            <a:endParaRPr sz="954">
              <a:solidFill>
                <a:srgbClr val="00263E"/>
              </a:solidFill>
              <a:latin typeface="Calibri"/>
              <a:cs typeface="Calibri"/>
            </a:endParaRPr>
          </a:p>
        </p:txBody>
      </p:sp>
      <p:pic>
        <p:nvPicPr>
          <p:cNvPr id="11" name="Graphic 10" descr="Users with solid fill">
            <a:extLst>
              <a:ext uri="{FF2B5EF4-FFF2-40B4-BE49-F238E27FC236}">
                <a16:creationId xmlns:a16="http://schemas.microsoft.com/office/drawing/2014/main" id="{EB840F88-1428-941D-EB54-EF7D0063D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323" y="4297214"/>
            <a:ext cx="502057" cy="502057"/>
          </a:xfrm>
          <a:prstGeom prst="rect">
            <a:avLst/>
          </a:prstGeom>
        </p:spPr>
      </p:pic>
      <p:pic>
        <p:nvPicPr>
          <p:cNvPr id="17" name="Graphic 16" descr="Open hand with plant with solid fill">
            <a:extLst>
              <a:ext uri="{FF2B5EF4-FFF2-40B4-BE49-F238E27FC236}">
                <a16:creationId xmlns:a16="http://schemas.microsoft.com/office/drawing/2014/main" id="{60FC8225-F3FF-F8AA-B108-EC9ACB2BF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56646" y="4313856"/>
            <a:ext cx="438440" cy="438440"/>
          </a:xfrm>
          <a:prstGeom prst="rect">
            <a:avLst/>
          </a:prstGeom>
        </p:spPr>
      </p:pic>
      <p:pic>
        <p:nvPicPr>
          <p:cNvPr id="19" name="Graphic 18" descr="Fluorescent Light Bulb with solid fill">
            <a:extLst>
              <a:ext uri="{FF2B5EF4-FFF2-40B4-BE49-F238E27FC236}">
                <a16:creationId xmlns:a16="http://schemas.microsoft.com/office/drawing/2014/main" id="{F2F7E210-3465-E6CE-897B-4357EA72C1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82919" y="4303377"/>
            <a:ext cx="455082" cy="455082"/>
          </a:xfrm>
          <a:prstGeom prst="rect">
            <a:avLst/>
          </a:prstGeom>
        </p:spPr>
      </p:pic>
      <p:pic>
        <p:nvPicPr>
          <p:cNvPr id="20" name="Graphic 19" descr="Handshake with solid fill">
            <a:extLst>
              <a:ext uri="{FF2B5EF4-FFF2-40B4-BE49-F238E27FC236}">
                <a16:creationId xmlns:a16="http://schemas.microsoft.com/office/drawing/2014/main" id="{583ED528-05A8-D373-5583-25B2C6B776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151403" y="4313857"/>
            <a:ext cx="494608" cy="494608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F1DDFE92-DB64-AFF2-BBFF-30AF34D8E023}"/>
              </a:ext>
            </a:extLst>
          </p:cNvPr>
          <p:cNvSpPr txBox="1"/>
          <p:nvPr/>
        </p:nvSpPr>
        <p:spPr>
          <a:xfrm>
            <a:off x="2537840" y="1966538"/>
            <a:ext cx="6913444" cy="230644"/>
          </a:xfrm>
          <a:prstGeom prst="rect">
            <a:avLst/>
          </a:prstGeom>
        </p:spPr>
        <p:txBody>
          <a:bodyPr lIns="0" tIns="10100" rIns="0" bIns="0">
            <a:spAutoFit/>
          </a:bodyPr>
          <a:lstStyle/>
          <a:p>
            <a:pPr defTabSz="425420">
              <a:lnSpc>
                <a:spcPts val="1928"/>
              </a:lnSpc>
              <a:spcBef>
                <a:spcPts val="289"/>
              </a:spcBef>
            </a:pPr>
            <a:r>
              <a:rPr lang="en-GB" altLang="en-US" sz="1113">
                <a:solidFill>
                  <a:srgbClr val="FFFFFF">
                    <a:lumMod val="95000"/>
                  </a:srgbClr>
                </a:solidFill>
                <a:cs typeface="Calibri" panose="020F0502020204030204" pitchFamily="34" charset="0"/>
              </a:rPr>
              <a:t>We acknowledge the life force and essence of the </a:t>
            </a:r>
            <a:r>
              <a:rPr lang="en-GB" altLang="en-US" sz="1113" i="1">
                <a:solidFill>
                  <a:srgbClr val="FFFFFF">
                    <a:lumMod val="95000"/>
                  </a:srgbClr>
                </a:solidFill>
                <a:cs typeface="Calibri" panose="020F0502020204030204" pitchFamily="34" charset="0"/>
              </a:rPr>
              <a:t>water</a:t>
            </a:r>
            <a:r>
              <a:rPr lang="en-GB" altLang="en-US" sz="1113">
                <a:solidFill>
                  <a:srgbClr val="FFFFFF">
                    <a:lumMod val="95000"/>
                  </a:srgbClr>
                </a:solidFill>
                <a:cs typeface="Calibri" panose="020F0502020204030204" pitchFamily="34" charset="0"/>
              </a:rPr>
              <a:t>, the </a:t>
            </a:r>
            <a:r>
              <a:rPr lang="en-GB" altLang="en-US" sz="1113" i="1">
                <a:solidFill>
                  <a:srgbClr val="FFFFFF">
                    <a:lumMod val="95000"/>
                  </a:srgbClr>
                </a:solidFill>
                <a:cs typeface="Calibri" panose="020F0502020204030204" pitchFamily="34" charset="0"/>
              </a:rPr>
              <a:t>land</a:t>
            </a:r>
            <a:r>
              <a:rPr lang="en-GB" altLang="en-US" sz="1113">
                <a:solidFill>
                  <a:srgbClr val="FFFFFF">
                    <a:lumMod val="95000"/>
                  </a:srgbClr>
                </a:solidFill>
                <a:cs typeface="Calibri" panose="020F0502020204030204" pitchFamily="34" charset="0"/>
              </a:rPr>
              <a:t> and the </a:t>
            </a:r>
            <a:r>
              <a:rPr lang="en-GB" altLang="en-US" sz="1113" i="1">
                <a:solidFill>
                  <a:srgbClr val="FFFFFF">
                    <a:lumMod val="95000"/>
                  </a:srgbClr>
                </a:solidFill>
                <a:cs typeface="Calibri" panose="020F0502020204030204" pitchFamily="34" charset="0"/>
              </a:rPr>
              <a:t>people</a:t>
            </a:r>
            <a:r>
              <a:rPr lang="en-GB" altLang="en-US" sz="1113">
                <a:solidFill>
                  <a:srgbClr val="FFFFFF">
                    <a:lumMod val="95000"/>
                  </a:srgbClr>
                </a:solidFill>
                <a:cs typeface="Calibri" panose="020F0502020204030204" pitchFamily="34" charset="0"/>
              </a:rPr>
              <a:t>.</a:t>
            </a:r>
            <a:endParaRPr lang="en-NZ" altLang="en-US" sz="1113">
              <a:solidFill>
                <a:srgbClr val="FFFFFF">
                  <a:lumMod val="95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AE6E3711-D9D0-4DC0-9C14-210BFC917EF5}"/>
              </a:ext>
            </a:extLst>
          </p:cNvPr>
          <p:cNvSpPr txBox="1"/>
          <p:nvPr/>
        </p:nvSpPr>
        <p:spPr>
          <a:xfrm>
            <a:off x="669342" y="1811378"/>
            <a:ext cx="1241085" cy="157034"/>
          </a:xfrm>
          <a:prstGeom prst="rect">
            <a:avLst/>
          </a:prstGeom>
        </p:spPr>
        <p:txBody>
          <a:bodyPr wrap="square" lIns="0" tIns="10100" rIns="0" bIns="0">
            <a:spAutoFit/>
          </a:bodyPr>
          <a:lstStyle/>
          <a:p>
            <a:pPr marL="10099" defTabSz="426569">
              <a:spcBef>
                <a:spcPts val="80"/>
              </a:spcBef>
              <a:defRPr/>
            </a:pPr>
            <a:r>
              <a:rPr sz="954" b="1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954" b="1" spc="8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NZ" sz="954" b="1" cap="all" spc="-8">
                <a:solidFill>
                  <a:srgbClr val="FFFFFF"/>
                </a:solidFill>
                <a:cs typeface="Calibri" panose="020F0502020204030204" pitchFamily="34" charset="0"/>
              </a:rPr>
              <a:t>Whakataukī</a:t>
            </a:r>
            <a:endParaRPr sz="954" b="1" cap="all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54449-ED52-32B7-4160-DE532DAC42CA}"/>
              </a:ext>
            </a:extLst>
          </p:cNvPr>
          <p:cNvSpPr txBox="1"/>
          <p:nvPr/>
        </p:nvSpPr>
        <p:spPr>
          <a:xfrm>
            <a:off x="2474055" y="1737019"/>
            <a:ext cx="6491508" cy="323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5420">
              <a:lnSpc>
                <a:spcPts val="1877"/>
              </a:lnSpc>
              <a:spcBef>
                <a:spcPts val="80"/>
              </a:spcBef>
            </a:pPr>
            <a:r>
              <a:rPr lang="en-US" altLang="en-US" sz="1431" dirty="0">
                <a:solidFill>
                  <a:srgbClr val="FFFFFF"/>
                </a:solidFill>
                <a:cs typeface="Calibri" panose="020F0502020204030204" pitchFamily="34" charset="0"/>
              </a:rPr>
              <a:t>He mauri </a:t>
            </a:r>
            <a:r>
              <a:rPr lang="en-US" altLang="en-US" sz="1431" dirty="0" err="1">
                <a:solidFill>
                  <a:srgbClr val="FFFFFF"/>
                </a:solidFill>
                <a:cs typeface="Calibri" panose="020F0502020204030204" pitchFamily="34" charset="0"/>
              </a:rPr>
              <a:t>tō</a:t>
            </a:r>
            <a:r>
              <a:rPr lang="en-US" altLang="en-US" sz="1431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1431" dirty="0" err="1">
                <a:solidFill>
                  <a:srgbClr val="FFFFFF"/>
                </a:solidFill>
                <a:cs typeface="Calibri" panose="020F0502020204030204" pitchFamily="34" charset="0"/>
              </a:rPr>
              <a:t>te</a:t>
            </a:r>
            <a:r>
              <a:rPr lang="en-US" altLang="en-US" sz="1431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1431" dirty="0" err="1">
                <a:solidFill>
                  <a:srgbClr val="FFFFFF"/>
                </a:solidFill>
                <a:cs typeface="Calibri" panose="020F0502020204030204" pitchFamily="34" charset="0"/>
              </a:rPr>
              <a:t>wai</a:t>
            </a:r>
            <a:r>
              <a:rPr lang="en-US" altLang="en-US" sz="1431" dirty="0">
                <a:solidFill>
                  <a:srgbClr val="FFFFFF"/>
                </a:solidFill>
                <a:cs typeface="Calibri" panose="020F0502020204030204" pitchFamily="34" charset="0"/>
              </a:rPr>
              <a:t>, He mauri </a:t>
            </a:r>
            <a:r>
              <a:rPr lang="en-US" altLang="en-US" sz="1431" dirty="0" err="1">
                <a:solidFill>
                  <a:srgbClr val="FFFFFF"/>
                </a:solidFill>
                <a:cs typeface="Calibri" panose="020F0502020204030204" pitchFamily="34" charset="0"/>
              </a:rPr>
              <a:t>tō</a:t>
            </a:r>
            <a:r>
              <a:rPr lang="en-US" altLang="en-US" sz="1431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1431" dirty="0" err="1">
                <a:solidFill>
                  <a:srgbClr val="FFFFFF"/>
                </a:solidFill>
                <a:cs typeface="Calibri" panose="020F0502020204030204" pitchFamily="34" charset="0"/>
              </a:rPr>
              <a:t>te</a:t>
            </a:r>
            <a:r>
              <a:rPr lang="en-US" altLang="en-US" sz="1431" dirty="0">
                <a:solidFill>
                  <a:srgbClr val="FFFFFF"/>
                </a:solidFill>
                <a:cs typeface="Calibri" panose="020F0502020204030204" pitchFamily="34" charset="0"/>
              </a:rPr>
              <a:t> whenua, He mauri </a:t>
            </a:r>
            <a:r>
              <a:rPr lang="en-US" altLang="en-US" sz="1431" dirty="0" err="1">
                <a:solidFill>
                  <a:srgbClr val="FFFFFF"/>
                </a:solidFill>
                <a:cs typeface="Calibri" panose="020F0502020204030204" pitchFamily="34" charset="0"/>
              </a:rPr>
              <a:t>tō</a:t>
            </a:r>
            <a:r>
              <a:rPr lang="en-US" altLang="en-US" sz="1431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1431" dirty="0" err="1">
                <a:solidFill>
                  <a:srgbClr val="FFFFFF"/>
                </a:solidFill>
                <a:cs typeface="Calibri" panose="020F0502020204030204" pitchFamily="34" charset="0"/>
              </a:rPr>
              <a:t>te</a:t>
            </a:r>
            <a:r>
              <a:rPr lang="en-US" altLang="en-US" sz="1431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1431" dirty="0" err="1">
                <a:solidFill>
                  <a:srgbClr val="FFFFFF"/>
                </a:solidFill>
                <a:cs typeface="Calibri" panose="020F0502020204030204" pitchFamily="34" charset="0"/>
              </a:rPr>
              <a:t>tangata</a:t>
            </a:r>
            <a:endParaRPr lang="en-US" altLang="en-US" sz="1431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E8EE5A3-32CD-F999-9B90-8164B971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671" y="1038200"/>
            <a:ext cx="1149301" cy="60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771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B5DEC-9F68-1719-1AE4-1B009074F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48">
            <a:extLst>
              <a:ext uri="{FF2B5EF4-FFF2-40B4-BE49-F238E27FC236}">
                <a16:creationId xmlns:a16="http://schemas.microsoft.com/office/drawing/2014/main" id="{6DDFBB91-FAB0-2707-8876-9BA498D74452}"/>
              </a:ext>
            </a:extLst>
          </p:cNvPr>
          <p:cNvSpPr/>
          <p:nvPr/>
        </p:nvSpPr>
        <p:spPr>
          <a:xfrm>
            <a:off x="4388464" y="1840647"/>
            <a:ext cx="1952978" cy="1345921"/>
          </a:xfrm>
          <a:custGeom>
            <a:avLst/>
            <a:gdLst>
              <a:gd name="connsiteX0" fmla="*/ 1419727 w 4911453"/>
              <a:gd name="connsiteY0" fmla="*/ 0 h 3384793"/>
              <a:gd name="connsiteX1" fmla="*/ 1508755 w 4911453"/>
              <a:gd name="connsiteY1" fmla="*/ 4496 h 3384793"/>
              <a:gd name="connsiteX2" fmla="*/ 1508755 w 4911453"/>
              <a:gd name="connsiteY2" fmla="*/ 2251 h 3384793"/>
              <a:gd name="connsiteX3" fmla="*/ 1678528 w 4911453"/>
              <a:gd name="connsiteY3" fmla="*/ 6544 h 3384793"/>
              <a:gd name="connsiteX4" fmla="*/ 4801246 w 4911453"/>
              <a:gd name="connsiteY4" fmla="*/ 1306495 h 3384793"/>
              <a:gd name="connsiteX5" fmla="*/ 4911453 w 4911453"/>
              <a:gd name="connsiteY5" fmla="*/ 1411568 h 3384793"/>
              <a:gd name="connsiteX6" fmla="*/ 4909775 w 4911453"/>
              <a:gd name="connsiteY6" fmla="*/ 1413246 h 3384793"/>
              <a:gd name="connsiteX7" fmla="*/ 4868081 w 4911453"/>
              <a:gd name="connsiteY7" fmla="*/ 1375560 h 3384793"/>
              <a:gd name="connsiteX8" fmla="*/ 2968110 w 4911453"/>
              <a:gd name="connsiteY8" fmla="*/ 1473020 h 3384793"/>
              <a:gd name="connsiteX9" fmla="*/ 2876361 w 4911453"/>
              <a:gd name="connsiteY9" fmla="*/ 1573890 h 3384793"/>
              <a:gd name="connsiteX10" fmla="*/ 2819094 w 4911453"/>
              <a:gd name="connsiteY10" fmla="*/ 1650267 h 3384793"/>
              <a:gd name="connsiteX11" fmla="*/ 2810610 w 4911453"/>
              <a:gd name="connsiteY11" fmla="*/ 1705852 h 3384793"/>
              <a:gd name="connsiteX12" fmla="*/ 2596987 w 4911453"/>
              <a:gd name="connsiteY12" fmla="*/ 2213510 h 3384793"/>
              <a:gd name="connsiteX13" fmla="*/ 2572121 w 4911453"/>
              <a:gd name="connsiteY13" fmla="*/ 2246763 h 3384793"/>
              <a:gd name="connsiteX14" fmla="*/ 2565708 w 4911453"/>
              <a:gd name="connsiteY14" fmla="*/ 2281556 h 3384793"/>
              <a:gd name="connsiteX15" fmla="*/ 2870650 w 4911453"/>
              <a:gd name="connsiteY15" fmla="*/ 3372991 h 3384793"/>
              <a:gd name="connsiteX16" fmla="*/ 2881317 w 4911453"/>
              <a:gd name="connsiteY16" fmla="*/ 3384793 h 3384793"/>
              <a:gd name="connsiteX17" fmla="*/ 2817559 w 4911453"/>
              <a:gd name="connsiteY17" fmla="*/ 3326846 h 3384793"/>
              <a:gd name="connsiteX18" fmla="*/ 1415693 w 4911453"/>
              <a:gd name="connsiteY18" fmla="*/ 2823589 h 3384793"/>
              <a:gd name="connsiteX19" fmla="*/ 1267631 w 4911453"/>
              <a:gd name="connsiteY19" fmla="*/ 2831066 h 3384793"/>
              <a:gd name="connsiteX20" fmla="*/ 1133602 w 4911453"/>
              <a:gd name="connsiteY20" fmla="*/ 2810611 h 3384793"/>
              <a:gd name="connsiteX21" fmla="*/ 0 w 4911453"/>
              <a:gd name="connsiteY21" fmla="*/ 1419727 h 3384793"/>
              <a:gd name="connsiteX22" fmla="*/ 1419727 w 4911453"/>
              <a:gd name="connsiteY22" fmla="*/ 0 h 338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11453" h="3384793">
                <a:moveTo>
                  <a:pt x="1419727" y="0"/>
                </a:moveTo>
                <a:lnTo>
                  <a:pt x="1508755" y="4496"/>
                </a:lnTo>
                <a:lnTo>
                  <a:pt x="1508755" y="2251"/>
                </a:lnTo>
                <a:lnTo>
                  <a:pt x="1678528" y="6544"/>
                </a:lnTo>
                <a:cubicBezTo>
                  <a:pt x="2878589" y="67375"/>
                  <a:pt x="3967666" y="548864"/>
                  <a:pt x="4801246" y="1306495"/>
                </a:cubicBezTo>
                <a:lnTo>
                  <a:pt x="4911453" y="1411568"/>
                </a:lnTo>
                <a:lnTo>
                  <a:pt x="4909775" y="1413246"/>
                </a:lnTo>
                <a:lnTo>
                  <a:pt x="4868081" y="1375560"/>
                </a:lnTo>
                <a:cubicBezTo>
                  <a:pt x="4310449" y="920747"/>
                  <a:pt x="3487896" y="953234"/>
                  <a:pt x="2968110" y="1473020"/>
                </a:cubicBezTo>
                <a:cubicBezTo>
                  <a:pt x="2935623" y="1505507"/>
                  <a:pt x="2905040" y="1539176"/>
                  <a:pt x="2876361" y="1573890"/>
                </a:cubicBezTo>
                <a:lnTo>
                  <a:pt x="2819094" y="1650267"/>
                </a:lnTo>
                <a:lnTo>
                  <a:pt x="2810610" y="1705852"/>
                </a:lnTo>
                <a:cubicBezTo>
                  <a:pt x="2772786" y="1890694"/>
                  <a:pt x="2699041" y="2062450"/>
                  <a:pt x="2596987" y="2213510"/>
                </a:cubicBezTo>
                <a:lnTo>
                  <a:pt x="2572121" y="2246763"/>
                </a:lnTo>
                <a:lnTo>
                  <a:pt x="2565708" y="2281556"/>
                </a:lnTo>
                <a:cubicBezTo>
                  <a:pt x="2513171" y="2661833"/>
                  <a:pt x="2614818" y="3059323"/>
                  <a:pt x="2870650" y="3372991"/>
                </a:cubicBezTo>
                <a:lnTo>
                  <a:pt x="2881317" y="3384793"/>
                </a:lnTo>
                <a:lnTo>
                  <a:pt x="2817559" y="3326846"/>
                </a:lnTo>
                <a:cubicBezTo>
                  <a:pt x="2436600" y="3012451"/>
                  <a:pt x="1948202" y="2823589"/>
                  <a:pt x="1415693" y="2823589"/>
                </a:cubicBezTo>
                <a:lnTo>
                  <a:pt x="1267631" y="2831066"/>
                </a:lnTo>
                <a:lnTo>
                  <a:pt x="1133602" y="2810611"/>
                </a:lnTo>
                <a:cubicBezTo>
                  <a:pt x="486657" y="2678226"/>
                  <a:pt x="0" y="2105810"/>
                  <a:pt x="0" y="1419727"/>
                </a:cubicBezTo>
                <a:cubicBezTo>
                  <a:pt x="0" y="635633"/>
                  <a:pt x="635633" y="0"/>
                  <a:pt x="141972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825988B9-B547-C124-CF37-8B4EF866A255}"/>
              </a:ext>
            </a:extLst>
          </p:cNvPr>
          <p:cNvSpPr/>
          <p:nvPr/>
        </p:nvSpPr>
        <p:spPr>
          <a:xfrm>
            <a:off x="5403347" y="2261025"/>
            <a:ext cx="1548556" cy="1544019"/>
          </a:xfrm>
          <a:custGeom>
            <a:avLst/>
            <a:gdLst>
              <a:gd name="connsiteX0" fmla="*/ 1419727 w 3894391"/>
              <a:gd name="connsiteY0" fmla="*/ 0 h 3882982"/>
              <a:gd name="connsiteX1" fmla="*/ 2423625 w 3894391"/>
              <a:gd name="connsiteY1" fmla="*/ 415828 h 3882982"/>
              <a:gd name="connsiteX2" fmla="*/ 2483399 w 3894391"/>
              <a:gd name="connsiteY2" fmla="*/ 481961 h 3882982"/>
              <a:gd name="connsiteX3" fmla="*/ 2485077 w 3894391"/>
              <a:gd name="connsiteY3" fmla="*/ 480283 h 3882982"/>
              <a:gd name="connsiteX4" fmla="*/ 2590149 w 3894391"/>
              <a:gd name="connsiteY4" fmla="*/ 590490 h 3882982"/>
              <a:gd name="connsiteX5" fmla="*/ 3890099 w 3894391"/>
              <a:gd name="connsiteY5" fmla="*/ 3713208 h 3882982"/>
              <a:gd name="connsiteX6" fmla="*/ 3894391 w 3894391"/>
              <a:gd name="connsiteY6" fmla="*/ 3882982 h 3882982"/>
              <a:gd name="connsiteX7" fmla="*/ 3892149 w 3894391"/>
              <a:gd name="connsiteY7" fmla="*/ 3882982 h 3882982"/>
              <a:gd name="connsiteX8" fmla="*/ 3889315 w 3894391"/>
              <a:gd name="connsiteY8" fmla="*/ 3826850 h 3882982"/>
              <a:gd name="connsiteX9" fmla="*/ 2476918 w 3894391"/>
              <a:gd name="connsiteY9" fmla="*/ 2552282 h 3882982"/>
              <a:gd name="connsiteX10" fmla="*/ 2340716 w 3894391"/>
              <a:gd name="connsiteY10" fmla="*/ 2558731 h 3882982"/>
              <a:gd name="connsiteX11" fmla="*/ 2246213 w 3894391"/>
              <a:gd name="connsiteY11" fmla="*/ 2572244 h 3882982"/>
              <a:gd name="connsiteX12" fmla="*/ 2200909 w 3894391"/>
              <a:gd name="connsiteY12" fmla="*/ 2605551 h 3882982"/>
              <a:gd name="connsiteX13" fmla="*/ 1690886 w 3894391"/>
              <a:gd name="connsiteY13" fmla="*/ 2813466 h 3882982"/>
              <a:gd name="connsiteX14" fmla="*/ 1649791 w 3894391"/>
              <a:gd name="connsiteY14" fmla="*/ 2819396 h 3882982"/>
              <a:gd name="connsiteX15" fmla="*/ 1620656 w 3894391"/>
              <a:gd name="connsiteY15" fmla="*/ 2839462 h 3882982"/>
              <a:gd name="connsiteX16" fmla="*/ 1064521 w 3894391"/>
              <a:gd name="connsiteY16" fmla="*/ 3826850 h 3882982"/>
              <a:gd name="connsiteX17" fmla="*/ 1062280 w 3894391"/>
              <a:gd name="connsiteY17" fmla="*/ 3871227 h 3882982"/>
              <a:gd name="connsiteX18" fmla="*/ 1055903 w 3894391"/>
              <a:gd name="connsiteY18" fmla="*/ 3744936 h 3882982"/>
              <a:gd name="connsiteX19" fmla="*/ 421783 w 3894391"/>
              <a:gd name="connsiteY19" fmla="*/ 2411898 h 3882982"/>
              <a:gd name="connsiteX20" fmla="*/ 329042 w 3894391"/>
              <a:gd name="connsiteY20" fmla="*/ 2327610 h 3882982"/>
              <a:gd name="connsiteX21" fmla="*/ 318368 w 3894391"/>
              <a:gd name="connsiteY21" fmla="*/ 2315800 h 3882982"/>
              <a:gd name="connsiteX22" fmla="*/ 415828 w 3894391"/>
              <a:gd name="connsiteY22" fmla="*/ 415828 h 3882982"/>
              <a:gd name="connsiteX23" fmla="*/ 1419727 w 3894391"/>
              <a:gd name="connsiteY23" fmla="*/ 0 h 38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94391" h="3882982">
                <a:moveTo>
                  <a:pt x="1419727" y="0"/>
                </a:moveTo>
                <a:cubicBezTo>
                  <a:pt x="1783066" y="0"/>
                  <a:pt x="2146406" y="138609"/>
                  <a:pt x="2423625" y="415828"/>
                </a:cubicBezTo>
                <a:lnTo>
                  <a:pt x="2483399" y="481961"/>
                </a:lnTo>
                <a:lnTo>
                  <a:pt x="2485077" y="480283"/>
                </a:lnTo>
                <a:lnTo>
                  <a:pt x="2590149" y="590490"/>
                </a:lnTo>
                <a:cubicBezTo>
                  <a:pt x="3347780" y="1424070"/>
                  <a:pt x="3829267" y="2513148"/>
                  <a:pt x="3890099" y="3713208"/>
                </a:cubicBezTo>
                <a:lnTo>
                  <a:pt x="3894391" y="3882982"/>
                </a:lnTo>
                <a:lnTo>
                  <a:pt x="3892149" y="3882982"/>
                </a:lnTo>
                <a:lnTo>
                  <a:pt x="3889315" y="3826850"/>
                </a:lnTo>
                <a:cubicBezTo>
                  <a:pt x="3816611" y="3110944"/>
                  <a:pt x="3212006" y="2552282"/>
                  <a:pt x="2476918" y="2552282"/>
                </a:cubicBezTo>
                <a:cubicBezTo>
                  <a:pt x="2430975" y="2552282"/>
                  <a:pt x="2385542" y="2554465"/>
                  <a:pt x="2340716" y="2558731"/>
                </a:cubicBezTo>
                <a:lnTo>
                  <a:pt x="2246213" y="2572244"/>
                </a:lnTo>
                <a:lnTo>
                  <a:pt x="2200909" y="2605551"/>
                </a:lnTo>
                <a:cubicBezTo>
                  <a:pt x="2043460" y="2709508"/>
                  <a:pt x="1869864" y="2778813"/>
                  <a:pt x="1690886" y="2813466"/>
                </a:cubicBezTo>
                <a:lnTo>
                  <a:pt x="1649791" y="2819396"/>
                </a:lnTo>
                <a:lnTo>
                  <a:pt x="1620656" y="2839462"/>
                </a:lnTo>
                <a:cubicBezTo>
                  <a:pt x="1314610" y="3071209"/>
                  <a:pt x="1105417" y="3424153"/>
                  <a:pt x="1064521" y="3826850"/>
                </a:cubicBezTo>
                <a:lnTo>
                  <a:pt x="1062280" y="3871227"/>
                </a:lnTo>
                <a:lnTo>
                  <a:pt x="1055903" y="3744936"/>
                </a:lnTo>
                <a:cubicBezTo>
                  <a:pt x="1003235" y="3226323"/>
                  <a:pt x="770752" y="2760867"/>
                  <a:pt x="421783" y="2411898"/>
                </a:cubicBezTo>
                <a:lnTo>
                  <a:pt x="329042" y="2327610"/>
                </a:lnTo>
                <a:lnTo>
                  <a:pt x="318368" y="2315800"/>
                </a:lnTo>
                <a:cubicBezTo>
                  <a:pt x="-136444" y="1758169"/>
                  <a:pt x="-103958" y="935615"/>
                  <a:pt x="415828" y="415828"/>
                </a:cubicBezTo>
                <a:cubicBezTo>
                  <a:pt x="693047" y="138609"/>
                  <a:pt x="1056387" y="0"/>
                  <a:pt x="14197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0">
              <a:latin typeface="+mj-lt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049BA521-4E01-DE46-5D31-92579B0FD3BA}"/>
              </a:ext>
            </a:extLst>
          </p:cNvPr>
          <p:cNvSpPr/>
          <p:nvPr/>
        </p:nvSpPr>
        <p:spPr>
          <a:xfrm>
            <a:off x="5598658" y="3275906"/>
            <a:ext cx="1354145" cy="1952978"/>
          </a:xfrm>
          <a:custGeom>
            <a:avLst/>
            <a:gdLst>
              <a:gd name="connsiteX0" fmla="*/ 1985750 w 3405477"/>
              <a:gd name="connsiteY0" fmla="*/ 0 h 4911454"/>
              <a:gd name="connsiteX1" fmla="*/ 3405477 w 3405477"/>
              <a:gd name="connsiteY1" fmla="*/ 1419727 h 4911454"/>
              <a:gd name="connsiteX2" fmla="*/ 3400981 w 3405477"/>
              <a:gd name="connsiteY2" fmla="*/ 1508756 h 4911454"/>
              <a:gd name="connsiteX3" fmla="*/ 3403223 w 3405477"/>
              <a:gd name="connsiteY3" fmla="*/ 1508756 h 4911454"/>
              <a:gd name="connsiteX4" fmla="*/ 3398931 w 3405477"/>
              <a:gd name="connsiteY4" fmla="*/ 1678529 h 4911454"/>
              <a:gd name="connsiteX5" fmla="*/ 2098981 w 3405477"/>
              <a:gd name="connsiteY5" fmla="*/ 4801247 h 4911454"/>
              <a:gd name="connsiteX6" fmla="*/ 1993909 w 3405477"/>
              <a:gd name="connsiteY6" fmla="*/ 4911454 h 4911454"/>
              <a:gd name="connsiteX7" fmla="*/ 1992232 w 3405477"/>
              <a:gd name="connsiteY7" fmla="*/ 4909777 h 4911454"/>
              <a:gd name="connsiteX8" fmla="*/ 2029917 w 3405477"/>
              <a:gd name="connsiteY8" fmla="*/ 4868083 h 4911454"/>
              <a:gd name="connsiteX9" fmla="*/ 2109484 w 3405477"/>
              <a:gd name="connsiteY9" fmla="*/ 4760561 h 4911454"/>
              <a:gd name="connsiteX10" fmla="*/ 2111867 w 3405477"/>
              <a:gd name="connsiteY10" fmla="*/ 4756612 h 4911454"/>
              <a:gd name="connsiteX11" fmla="*/ 2114382 w 3405477"/>
              <a:gd name="connsiteY11" fmla="*/ 4753192 h 4911454"/>
              <a:gd name="connsiteX12" fmla="*/ 2135383 w 3405477"/>
              <a:gd name="connsiteY12" fmla="*/ 4717653 h 4911454"/>
              <a:gd name="connsiteX13" fmla="*/ 2177629 w 3405477"/>
              <a:gd name="connsiteY13" fmla="*/ 4647662 h 4911454"/>
              <a:gd name="connsiteX14" fmla="*/ 2181596 w 3405477"/>
              <a:gd name="connsiteY14" fmla="*/ 4639449 h 4911454"/>
              <a:gd name="connsiteX15" fmla="*/ 2185852 w 3405477"/>
              <a:gd name="connsiteY15" fmla="*/ 4632246 h 4911454"/>
              <a:gd name="connsiteX16" fmla="*/ 2204983 w 3405477"/>
              <a:gd name="connsiteY16" fmla="*/ 4591028 h 4911454"/>
              <a:gd name="connsiteX17" fmla="*/ 2234354 w 3405477"/>
              <a:gd name="connsiteY17" fmla="*/ 4530216 h 4911454"/>
              <a:gd name="connsiteX18" fmla="*/ 2239109 w 3405477"/>
              <a:gd name="connsiteY18" fmla="*/ 4517500 h 4911454"/>
              <a:gd name="connsiteX19" fmla="*/ 2244328 w 3405477"/>
              <a:gd name="connsiteY19" fmla="*/ 4506254 h 4911454"/>
              <a:gd name="connsiteX20" fmla="*/ 2259029 w 3405477"/>
              <a:gd name="connsiteY20" fmla="*/ 4464226 h 4911454"/>
              <a:gd name="connsiteX21" fmla="*/ 2279658 w 3405477"/>
              <a:gd name="connsiteY21" fmla="*/ 4409056 h 4911454"/>
              <a:gd name="connsiteX22" fmla="*/ 2284405 w 3405477"/>
              <a:gd name="connsiteY22" fmla="*/ 4391678 h 4911454"/>
              <a:gd name="connsiteX23" fmla="*/ 2289810 w 3405477"/>
              <a:gd name="connsiteY23" fmla="*/ 4376225 h 4911454"/>
              <a:gd name="connsiteX24" fmla="*/ 2299780 w 3405477"/>
              <a:gd name="connsiteY24" fmla="*/ 4335389 h 4911454"/>
              <a:gd name="connsiteX25" fmla="*/ 2313540 w 3405477"/>
              <a:gd name="connsiteY25" fmla="*/ 4285014 h 4911454"/>
              <a:gd name="connsiteX26" fmla="*/ 2317481 w 3405477"/>
              <a:gd name="connsiteY26" fmla="*/ 4262891 h 4911454"/>
              <a:gd name="connsiteX27" fmla="*/ 2322296 w 3405477"/>
              <a:gd name="connsiteY27" fmla="*/ 4243169 h 4911454"/>
              <a:gd name="connsiteX28" fmla="*/ 2327851 w 3405477"/>
              <a:gd name="connsiteY28" fmla="*/ 4204677 h 4911454"/>
              <a:gd name="connsiteX29" fmla="*/ 2336002 w 3405477"/>
              <a:gd name="connsiteY29" fmla="*/ 4158920 h 4911454"/>
              <a:gd name="connsiteX30" fmla="*/ 2338333 w 3405477"/>
              <a:gd name="connsiteY30" fmla="*/ 4132041 h 4911454"/>
              <a:gd name="connsiteX31" fmla="*/ 2341788 w 3405477"/>
              <a:gd name="connsiteY31" fmla="*/ 4108094 h 4911454"/>
              <a:gd name="connsiteX32" fmla="*/ 2343478 w 3405477"/>
              <a:gd name="connsiteY32" fmla="*/ 4072710 h 4911454"/>
              <a:gd name="connsiteX33" fmla="*/ 2347042 w 3405477"/>
              <a:gd name="connsiteY33" fmla="*/ 4031607 h 4911454"/>
              <a:gd name="connsiteX34" fmla="*/ 2346948 w 3405477"/>
              <a:gd name="connsiteY34" fmla="*/ 4000027 h 4911454"/>
              <a:gd name="connsiteX35" fmla="*/ 2348286 w 3405477"/>
              <a:gd name="connsiteY35" fmla="*/ 3972010 h 4911454"/>
              <a:gd name="connsiteX36" fmla="*/ 2346770 w 3405477"/>
              <a:gd name="connsiteY36" fmla="*/ 3940261 h 4911454"/>
              <a:gd name="connsiteX37" fmla="*/ 2346661 w 3405477"/>
              <a:gd name="connsiteY37" fmla="*/ 3903905 h 4911454"/>
              <a:gd name="connsiteX38" fmla="*/ 2343307 w 3405477"/>
              <a:gd name="connsiteY38" fmla="*/ 3867736 h 4911454"/>
              <a:gd name="connsiteX39" fmla="*/ 2341788 w 3405477"/>
              <a:gd name="connsiteY39" fmla="*/ 3835925 h 4911454"/>
              <a:gd name="connsiteX40" fmla="*/ 2337783 w 3405477"/>
              <a:gd name="connsiteY40" fmla="*/ 3808169 h 4911454"/>
              <a:gd name="connsiteX41" fmla="*/ 2334860 w 3405477"/>
              <a:gd name="connsiteY41" fmla="*/ 3776647 h 4911454"/>
              <a:gd name="connsiteX42" fmla="*/ 2327374 w 3405477"/>
              <a:gd name="connsiteY42" fmla="*/ 3736040 h 4911454"/>
              <a:gd name="connsiteX43" fmla="*/ 2322296 w 3405477"/>
              <a:gd name="connsiteY43" fmla="*/ 3700850 h 4911454"/>
              <a:gd name="connsiteX44" fmla="*/ 2316547 w 3405477"/>
              <a:gd name="connsiteY44" fmla="*/ 3677304 h 4911454"/>
              <a:gd name="connsiteX45" fmla="*/ 2311637 w 3405477"/>
              <a:gd name="connsiteY45" fmla="*/ 3650664 h 4911454"/>
              <a:gd name="connsiteX46" fmla="*/ 2299085 w 3405477"/>
              <a:gd name="connsiteY46" fmla="*/ 3605784 h 4911454"/>
              <a:gd name="connsiteX47" fmla="*/ 2289810 w 3405477"/>
              <a:gd name="connsiteY47" fmla="*/ 3567794 h 4911454"/>
              <a:gd name="connsiteX48" fmla="*/ 2283080 w 3405477"/>
              <a:gd name="connsiteY48" fmla="*/ 3548554 h 4911454"/>
              <a:gd name="connsiteX49" fmla="*/ 2276993 w 3405477"/>
              <a:gd name="connsiteY49" fmla="*/ 3526788 h 4911454"/>
              <a:gd name="connsiteX50" fmla="*/ 2258314 w 3405477"/>
              <a:gd name="connsiteY50" fmla="*/ 3477750 h 4911454"/>
              <a:gd name="connsiteX51" fmla="*/ 2244328 w 3405477"/>
              <a:gd name="connsiteY51" fmla="*/ 3437765 h 4911454"/>
              <a:gd name="connsiteX52" fmla="*/ 2237389 w 3405477"/>
              <a:gd name="connsiteY52" fmla="*/ 3422814 h 4911454"/>
              <a:gd name="connsiteX53" fmla="*/ 2230928 w 3405477"/>
              <a:gd name="connsiteY53" fmla="*/ 3405850 h 4911454"/>
              <a:gd name="connsiteX54" fmla="*/ 2204793 w 3405477"/>
              <a:gd name="connsiteY54" fmla="*/ 3352583 h 4911454"/>
              <a:gd name="connsiteX55" fmla="*/ 2185852 w 3405477"/>
              <a:gd name="connsiteY55" fmla="*/ 3311773 h 4911454"/>
              <a:gd name="connsiteX56" fmla="*/ 2179480 w 3405477"/>
              <a:gd name="connsiteY56" fmla="*/ 3300989 h 4911454"/>
              <a:gd name="connsiteX57" fmla="*/ 2173442 w 3405477"/>
              <a:gd name="connsiteY57" fmla="*/ 3288682 h 4911454"/>
              <a:gd name="connsiteX58" fmla="*/ 2137822 w 3405477"/>
              <a:gd name="connsiteY58" fmla="*/ 3230494 h 4911454"/>
              <a:gd name="connsiteX59" fmla="*/ 2114382 w 3405477"/>
              <a:gd name="connsiteY59" fmla="*/ 3190827 h 4911454"/>
              <a:gd name="connsiteX60" fmla="*/ 2109354 w 3405477"/>
              <a:gd name="connsiteY60" fmla="*/ 3183988 h 4911454"/>
              <a:gd name="connsiteX61" fmla="*/ 2104535 w 3405477"/>
              <a:gd name="connsiteY61" fmla="*/ 3176115 h 4911454"/>
              <a:gd name="connsiteX62" fmla="*/ 2054834 w 3405477"/>
              <a:gd name="connsiteY62" fmla="*/ 3109830 h 4911454"/>
              <a:gd name="connsiteX63" fmla="*/ 2029917 w 3405477"/>
              <a:gd name="connsiteY63" fmla="*/ 3075937 h 4911454"/>
              <a:gd name="connsiteX64" fmla="*/ 2027011 w 3405477"/>
              <a:gd name="connsiteY64" fmla="*/ 3072722 h 4911454"/>
              <a:gd name="connsiteX65" fmla="*/ 2024206 w 3405477"/>
              <a:gd name="connsiteY65" fmla="*/ 3068981 h 4911454"/>
              <a:gd name="connsiteX66" fmla="*/ 1932595 w 3405477"/>
              <a:gd name="connsiteY66" fmla="*/ 2968264 h 4911454"/>
              <a:gd name="connsiteX67" fmla="*/ 1932457 w 3405477"/>
              <a:gd name="connsiteY67" fmla="*/ 2968111 h 4911454"/>
              <a:gd name="connsiteX68" fmla="*/ 1932289 w 3405477"/>
              <a:gd name="connsiteY68" fmla="*/ 2967959 h 4911454"/>
              <a:gd name="connsiteX69" fmla="*/ 1831588 w 3405477"/>
              <a:gd name="connsiteY69" fmla="*/ 2876363 h 4911454"/>
              <a:gd name="connsiteX70" fmla="*/ 1827848 w 3405477"/>
              <a:gd name="connsiteY70" fmla="*/ 2873559 h 4911454"/>
              <a:gd name="connsiteX71" fmla="*/ 1824631 w 3405477"/>
              <a:gd name="connsiteY71" fmla="*/ 2870651 h 4911454"/>
              <a:gd name="connsiteX72" fmla="*/ 1790715 w 3405477"/>
              <a:gd name="connsiteY72" fmla="*/ 2845717 h 4911454"/>
              <a:gd name="connsiteX73" fmla="*/ 1755207 w 3405477"/>
              <a:gd name="connsiteY73" fmla="*/ 2819093 h 4911454"/>
              <a:gd name="connsiteX74" fmla="*/ 1754316 w 3405477"/>
              <a:gd name="connsiteY74" fmla="*/ 2818957 h 4911454"/>
              <a:gd name="connsiteX75" fmla="*/ 1709741 w 3405477"/>
              <a:gd name="connsiteY75" fmla="*/ 2786186 h 4911454"/>
              <a:gd name="connsiteX76" fmla="*/ 1199717 w 3405477"/>
              <a:gd name="connsiteY76" fmla="*/ 2578271 h 4911454"/>
              <a:gd name="connsiteX77" fmla="*/ 1159100 w 3405477"/>
              <a:gd name="connsiteY77" fmla="*/ 2572410 h 4911454"/>
              <a:gd name="connsiteX78" fmla="*/ 1158716 w 3405477"/>
              <a:gd name="connsiteY78" fmla="*/ 2572123 h 4911454"/>
              <a:gd name="connsiteX79" fmla="*/ 1123922 w 3405477"/>
              <a:gd name="connsiteY79" fmla="*/ 2565709 h 4911454"/>
              <a:gd name="connsiteX80" fmla="*/ 1095521 w 3405477"/>
              <a:gd name="connsiteY80" fmla="*/ 2563235 h 4911454"/>
              <a:gd name="connsiteX81" fmla="*/ 1064642 w 3405477"/>
              <a:gd name="connsiteY81" fmla="*/ 2558779 h 4911454"/>
              <a:gd name="connsiteX82" fmla="*/ 1019759 w 3405477"/>
              <a:gd name="connsiteY82" fmla="*/ 2556637 h 4911454"/>
              <a:gd name="connsiteX83" fmla="*/ 980709 w 3405477"/>
              <a:gd name="connsiteY83" fmla="*/ 2553235 h 4911454"/>
              <a:gd name="connsiteX84" fmla="*/ 955733 w 3405477"/>
              <a:gd name="connsiteY84" fmla="*/ 2553580 h 4911454"/>
              <a:gd name="connsiteX85" fmla="*/ 928558 w 3405477"/>
              <a:gd name="connsiteY85" fmla="*/ 2552282 h 4911454"/>
              <a:gd name="connsiteX86" fmla="*/ 879309 w 3405477"/>
              <a:gd name="connsiteY86" fmla="*/ 2554634 h 4911454"/>
              <a:gd name="connsiteX87" fmla="*/ 837065 w 3405477"/>
              <a:gd name="connsiteY87" fmla="*/ 2555216 h 4911454"/>
              <a:gd name="connsiteX88" fmla="*/ 815746 w 3405477"/>
              <a:gd name="connsiteY88" fmla="*/ 2557668 h 4911454"/>
              <a:gd name="connsiteX89" fmla="*/ 792474 w 3405477"/>
              <a:gd name="connsiteY89" fmla="*/ 2558779 h 4911454"/>
              <a:gd name="connsiteX90" fmla="*/ 739005 w 3405477"/>
              <a:gd name="connsiteY90" fmla="*/ 2566495 h 4911454"/>
              <a:gd name="connsiteX91" fmla="*/ 694176 w 3405477"/>
              <a:gd name="connsiteY91" fmla="*/ 2571652 h 4911454"/>
              <a:gd name="connsiteX92" fmla="*/ 676640 w 3405477"/>
              <a:gd name="connsiteY92" fmla="*/ 2575495 h 4911454"/>
              <a:gd name="connsiteX93" fmla="*/ 657399 w 3405477"/>
              <a:gd name="connsiteY93" fmla="*/ 2578271 h 4911454"/>
              <a:gd name="connsiteX94" fmla="*/ 599786 w 3405477"/>
              <a:gd name="connsiteY94" fmla="*/ 2592338 h 4911454"/>
              <a:gd name="connsiteX95" fmla="*/ 553226 w 3405477"/>
              <a:gd name="connsiteY95" fmla="*/ 2602542 h 4911454"/>
              <a:gd name="connsiteX96" fmla="*/ 539507 w 3405477"/>
              <a:gd name="connsiteY96" fmla="*/ 2607056 h 4911454"/>
              <a:gd name="connsiteX97" fmla="*/ 524343 w 3405477"/>
              <a:gd name="connsiteY97" fmla="*/ 2610758 h 4911454"/>
              <a:gd name="connsiteX98" fmla="*/ 462436 w 3405477"/>
              <a:gd name="connsiteY98" fmla="*/ 2632412 h 4911454"/>
              <a:gd name="connsiteX99" fmla="*/ 415397 w 3405477"/>
              <a:gd name="connsiteY99" fmla="*/ 2647888 h 4911454"/>
              <a:gd name="connsiteX100" fmla="*/ 405431 w 3405477"/>
              <a:gd name="connsiteY100" fmla="*/ 2652351 h 4911454"/>
              <a:gd name="connsiteX101" fmla="*/ 394314 w 3405477"/>
              <a:gd name="connsiteY101" fmla="*/ 2656240 h 4911454"/>
              <a:gd name="connsiteX102" fmla="*/ 327243 w 3405477"/>
              <a:gd name="connsiteY102" fmla="*/ 2687369 h 4911454"/>
              <a:gd name="connsiteX103" fmla="*/ 281875 w 3405477"/>
              <a:gd name="connsiteY103" fmla="*/ 2707688 h 4911454"/>
              <a:gd name="connsiteX104" fmla="*/ 275508 w 3405477"/>
              <a:gd name="connsiteY104" fmla="*/ 2711380 h 4911454"/>
              <a:gd name="connsiteX105" fmla="*/ 268322 w 3405477"/>
              <a:gd name="connsiteY105" fmla="*/ 2714715 h 4911454"/>
              <a:gd name="connsiteX106" fmla="*/ 192358 w 3405477"/>
              <a:gd name="connsiteY106" fmla="*/ 2759605 h 4911454"/>
              <a:gd name="connsiteX107" fmla="*/ 153843 w 3405477"/>
              <a:gd name="connsiteY107" fmla="*/ 2781942 h 4911454"/>
              <a:gd name="connsiteX108" fmla="*/ 150830 w 3405477"/>
              <a:gd name="connsiteY108" fmla="*/ 2784145 h 4911454"/>
              <a:gd name="connsiteX109" fmla="*/ 147376 w 3405477"/>
              <a:gd name="connsiteY109" fmla="*/ 2786186 h 4911454"/>
              <a:gd name="connsiteX110" fmla="*/ 32486 w 3405477"/>
              <a:gd name="connsiteY110" fmla="*/ 2870651 h 4911454"/>
              <a:gd name="connsiteX111" fmla="*/ 0 w 3405477"/>
              <a:gd name="connsiteY111" fmla="*/ 2900014 h 4911454"/>
              <a:gd name="connsiteX112" fmla="*/ 72856 w 3405477"/>
              <a:gd name="connsiteY112" fmla="*/ 2819852 h 4911454"/>
              <a:gd name="connsiteX113" fmla="*/ 576113 w 3405477"/>
              <a:gd name="connsiteY113" fmla="*/ 1417986 h 4911454"/>
              <a:gd name="connsiteX114" fmla="*/ 571112 w 3405477"/>
              <a:gd name="connsiteY114" fmla="*/ 1318948 h 4911454"/>
              <a:gd name="connsiteX115" fmla="*/ 573353 w 3405477"/>
              <a:gd name="connsiteY115" fmla="*/ 1274568 h 4911454"/>
              <a:gd name="connsiteX116" fmla="*/ 1985750 w 3405477"/>
              <a:gd name="connsiteY116" fmla="*/ 0 h 491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3405477" h="4911454">
                <a:moveTo>
                  <a:pt x="1985750" y="0"/>
                </a:moveTo>
                <a:cubicBezTo>
                  <a:pt x="2769844" y="0"/>
                  <a:pt x="3405477" y="635633"/>
                  <a:pt x="3405477" y="1419727"/>
                </a:cubicBezTo>
                <a:lnTo>
                  <a:pt x="3400981" y="1508756"/>
                </a:lnTo>
                <a:lnTo>
                  <a:pt x="3403223" y="1508756"/>
                </a:lnTo>
                <a:lnTo>
                  <a:pt x="3398931" y="1678529"/>
                </a:lnTo>
                <a:cubicBezTo>
                  <a:pt x="3338099" y="2878590"/>
                  <a:pt x="2856612" y="3967667"/>
                  <a:pt x="2098981" y="4801247"/>
                </a:cubicBezTo>
                <a:lnTo>
                  <a:pt x="1993909" y="4911454"/>
                </a:lnTo>
                <a:lnTo>
                  <a:pt x="1992232" y="4909777"/>
                </a:lnTo>
                <a:lnTo>
                  <a:pt x="2029917" y="4868083"/>
                </a:lnTo>
                <a:cubicBezTo>
                  <a:pt x="2058343" y="4833231"/>
                  <a:pt x="2084865" y="4797344"/>
                  <a:pt x="2109484" y="4760561"/>
                </a:cubicBezTo>
                <a:lnTo>
                  <a:pt x="2111867" y="4756612"/>
                </a:lnTo>
                <a:lnTo>
                  <a:pt x="2114382" y="4753192"/>
                </a:lnTo>
                <a:lnTo>
                  <a:pt x="2135383" y="4717653"/>
                </a:lnTo>
                <a:lnTo>
                  <a:pt x="2177629" y="4647662"/>
                </a:lnTo>
                <a:lnTo>
                  <a:pt x="2181596" y="4639449"/>
                </a:lnTo>
                <a:lnTo>
                  <a:pt x="2185852" y="4632246"/>
                </a:lnTo>
                <a:lnTo>
                  <a:pt x="2204983" y="4591028"/>
                </a:lnTo>
                <a:lnTo>
                  <a:pt x="2234354" y="4530216"/>
                </a:lnTo>
                <a:lnTo>
                  <a:pt x="2239109" y="4517500"/>
                </a:lnTo>
                <a:lnTo>
                  <a:pt x="2244328" y="4506254"/>
                </a:lnTo>
                <a:lnTo>
                  <a:pt x="2259029" y="4464226"/>
                </a:lnTo>
                <a:lnTo>
                  <a:pt x="2279658" y="4409056"/>
                </a:lnTo>
                <a:lnTo>
                  <a:pt x="2284405" y="4391678"/>
                </a:lnTo>
                <a:lnTo>
                  <a:pt x="2289810" y="4376225"/>
                </a:lnTo>
                <a:lnTo>
                  <a:pt x="2299780" y="4335389"/>
                </a:lnTo>
                <a:lnTo>
                  <a:pt x="2313540" y="4285014"/>
                </a:lnTo>
                <a:lnTo>
                  <a:pt x="2317481" y="4262891"/>
                </a:lnTo>
                <a:lnTo>
                  <a:pt x="2322296" y="4243169"/>
                </a:lnTo>
                <a:lnTo>
                  <a:pt x="2327851" y="4204677"/>
                </a:lnTo>
                <a:lnTo>
                  <a:pt x="2336002" y="4158920"/>
                </a:lnTo>
                <a:lnTo>
                  <a:pt x="2338333" y="4132041"/>
                </a:lnTo>
                <a:lnTo>
                  <a:pt x="2341788" y="4108094"/>
                </a:lnTo>
                <a:lnTo>
                  <a:pt x="2343478" y="4072710"/>
                </a:lnTo>
                <a:lnTo>
                  <a:pt x="2347042" y="4031607"/>
                </a:lnTo>
                <a:lnTo>
                  <a:pt x="2346948" y="4000027"/>
                </a:lnTo>
                <a:lnTo>
                  <a:pt x="2348286" y="3972010"/>
                </a:lnTo>
                <a:lnTo>
                  <a:pt x="2346770" y="3940261"/>
                </a:lnTo>
                <a:lnTo>
                  <a:pt x="2346661" y="3903905"/>
                </a:lnTo>
                <a:lnTo>
                  <a:pt x="2343307" y="3867736"/>
                </a:lnTo>
                <a:lnTo>
                  <a:pt x="2341788" y="3835925"/>
                </a:lnTo>
                <a:lnTo>
                  <a:pt x="2337783" y="3808169"/>
                </a:lnTo>
                <a:lnTo>
                  <a:pt x="2334860" y="3776647"/>
                </a:lnTo>
                <a:lnTo>
                  <a:pt x="2327374" y="3736040"/>
                </a:lnTo>
                <a:lnTo>
                  <a:pt x="2322296" y="3700850"/>
                </a:lnTo>
                <a:lnTo>
                  <a:pt x="2316547" y="3677304"/>
                </a:lnTo>
                <a:lnTo>
                  <a:pt x="2311637" y="3650664"/>
                </a:lnTo>
                <a:lnTo>
                  <a:pt x="2299085" y="3605784"/>
                </a:lnTo>
                <a:lnTo>
                  <a:pt x="2289810" y="3567794"/>
                </a:lnTo>
                <a:lnTo>
                  <a:pt x="2283080" y="3548554"/>
                </a:lnTo>
                <a:lnTo>
                  <a:pt x="2276993" y="3526788"/>
                </a:lnTo>
                <a:lnTo>
                  <a:pt x="2258314" y="3477750"/>
                </a:lnTo>
                <a:lnTo>
                  <a:pt x="2244328" y="3437765"/>
                </a:lnTo>
                <a:lnTo>
                  <a:pt x="2237389" y="3422814"/>
                </a:lnTo>
                <a:lnTo>
                  <a:pt x="2230928" y="3405850"/>
                </a:lnTo>
                <a:lnTo>
                  <a:pt x="2204793" y="3352583"/>
                </a:lnTo>
                <a:lnTo>
                  <a:pt x="2185852" y="3311773"/>
                </a:lnTo>
                <a:lnTo>
                  <a:pt x="2179480" y="3300989"/>
                </a:lnTo>
                <a:lnTo>
                  <a:pt x="2173442" y="3288682"/>
                </a:lnTo>
                <a:lnTo>
                  <a:pt x="2137822" y="3230494"/>
                </a:lnTo>
                <a:lnTo>
                  <a:pt x="2114382" y="3190827"/>
                </a:lnTo>
                <a:lnTo>
                  <a:pt x="2109354" y="3183988"/>
                </a:lnTo>
                <a:lnTo>
                  <a:pt x="2104535" y="3176115"/>
                </a:lnTo>
                <a:lnTo>
                  <a:pt x="2054834" y="3109830"/>
                </a:lnTo>
                <a:lnTo>
                  <a:pt x="2029917" y="3075937"/>
                </a:lnTo>
                <a:lnTo>
                  <a:pt x="2027011" y="3072722"/>
                </a:lnTo>
                <a:lnTo>
                  <a:pt x="2024206" y="3068981"/>
                </a:lnTo>
                <a:lnTo>
                  <a:pt x="1932595" y="2968264"/>
                </a:lnTo>
                <a:lnTo>
                  <a:pt x="1932457" y="2968111"/>
                </a:lnTo>
                <a:lnTo>
                  <a:pt x="1932289" y="2967959"/>
                </a:lnTo>
                <a:lnTo>
                  <a:pt x="1831588" y="2876363"/>
                </a:lnTo>
                <a:lnTo>
                  <a:pt x="1827848" y="2873559"/>
                </a:lnTo>
                <a:lnTo>
                  <a:pt x="1824631" y="2870651"/>
                </a:lnTo>
                <a:lnTo>
                  <a:pt x="1790715" y="2845717"/>
                </a:lnTo>
                <a:lnTo>
                  <a:pt x="1755207" y="2819093"/>
                </a:lnTo>
                <a:lnTo>
                  <a:pt x="1754316" y="2818957"/>
                </a:lnTo>
                <a:lnTo>
                  <a:pt x="1709741" y="2786186"/>
                </a:lnTo>
                <a:cubicBezTo>
                  <a:pt x="1552292" y="2682229"/>
                  <a:pt x="1378696" y="2612924"/>
                  <a:pt x="1199717" y="2578271"/>
                </a:cubicBezTo>
                <a:lnTo>
                  <a:pt x="1159100" y="2572410"/>
                </a:lnTo>
                <a:lnTo>
                  <a:pt x="1158716" y="2572123"/>
                </a:lnTo>
                <a:lnTo>
                  <a:pt x="1123922" y="2565709"/>
                </a:lnTo>
                <a:lnTo>
                  <a:pt x="1095521" y="2563235"/>
                </a:lnTo>
                <a:lnTo>
                  <a:pt x="1064642" y="2558779"/>
                </a:lnTo>
                <a:lnTo>
                  <a:pt x="1019759" y="2556637"/>
                </a:lnTo>
                <a:lnTo>
                  <a:pt x="980709" y="2553235"/>
                </a:lnTo>
                <a:lnTo>
                  <a:pt x="955733" y="2553580"/>
                </a:lnTo>
                <a:lnTo>
                  <a:pt x="928558" y="2552282"/>
                </a:lnTo>
                <a:lnTo>
                  <a:pt x="879309" y="2554634"/>
                </a:lnTo>
                <a:lnTo>
                  <a:pt x="837065" y="2555216"/>
                </a:lnTo>
                <a:lnTo>
                  <a:pt x="815746" y="2557668"/>
                </a:lnTo>
                <a:lnTo>
                  <a:pt x="792474" y="2558779"/>
                </a:lnTo>
                <a:lnTo>
                  <a:pt x="739005" y="2566495"/>
                </a:lnTo>
                <a:lnTo>
                  <a:pt x="694176" y="2571652"/>
                </a:lnTo>
                <a:lnTo>
                  <a:pt x="676640" y="2575495"/>
                </a:lnTo>
                <a:lnTo>
                  <a:pt x="657399" y="2578271"/>
                </a:lnTo>
                <a:lnTo>
                  <a:pt x="599786" y="2592338"/>
                </a:lnTo>
                <a:lnTo>
                  <a:pt x="553226" y="2602542"/>
                </a:lnTo>
                <a:lnTo>
                  <a:pt x="539507" y="2607056"/>
                </a:lnTo>
                <a:lnTo>
                  <a:pt x="524343" y="2610758"/>
                </a:lnTo>
                <a:lnTo>
                  <a:pt x="462436" y="2632412"/>
                </a:lnTo>
                <a:lnTo>
                  <a:pt x="415397" y="2647888"/>
                </a:lnTo>
                <a:lnTo>
                  <a:pt x="405431" y="2652351"/>
                </a:lnTo>
                <a:lnTo>
                  <a:pt x="394314" y="2656240"/>
                </a:lnTo>
                <a:lnTo>
                  <a:pt x="327243" y="2687369"/>
                </a:lnTo>
                <a:lnTo>
                  <a:pt x="281875" y="2707688"/>
                </a:lnTo>
                <a:lnTo>
                  <a:pt x="275508" y="2711380"/>
                </a:lnTo>
                <a:lnTo>
                  <a:pt x="268322" y="2714715"/>
                </a:lnTo>
                <a:lnTo>
                  <a:pt x="192358" y="2759605"/>
                </a:lnTo>
                <a:lnTo>
                  <a:pt x="153843" y="2781942"/>
                </a:lnTo>
                <a:lnTo>
                  <a:pt x="150830" y="2784145"/>
                </a:lnTo>
                <a:lnTo>
                  <a:pt x="147376" y="2786186"/>
                </a:lnTo>
                <a:cubicBezTo>
                  <a:pt x="108014" y="2812175"/>
                  <a:pt x="69661" y="2840330"/>
                  <a:pt x="32486" y="2870651"/>
                </a:cubicBezTo>
                <a:lnTo>
                  <a:pt x="0" y="2900014"/>
                </a:lnTo>
                <a:lnTo>
                  <a:pt x="72856" y="2819852"/>
                </a:lnTo>
                <a:cubicBezTo>
                  <a:pt x="387251" y="2438893"/>
                  <a:pt x="576113" y="1950495"/>
                  <a:pt x="576113" y="1417986"/>
                </a:cubicBezTo>
                <a:lnTo>
                  <a:pt x="571112" y="1318948"/>
                </a:lnTo>
                <a:lnTo>
                  <a:pt x="573353" y="1274568"/>
                </a:lnTo>
                <a:cubicBezTo>
                  <a:pt x="646057" y="558662"/>
                  <a:pt x="1250662" y="0"/>
                  <a:pt x="19857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0">
              <a:latin typeface="+mj-lt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9B9CF6C-3E74-0ECC-9B34-E54F6AAE0AE0}"/>
              </a:ext>
            </a:extLst>
          </p:cNvPr>
          <p:cNvSpPr/>
          <p:nvPr/>
        </p:nvSpPr>
        <p:spPr>
          <a:xfrm>
            <a:off x="4988402" y="4290792"/>
            <a:ext cx="1544018" cy="1548557"/>
          </a:xfrm>
          <a:custGeom>
            <a:avLst/>
            <a:gdLst>
              <a:gd name="connsiteX0" fmla="*/ 2463253 w 3882980"/>
              <a:gd name="connsiteY0" fmla="*/ 0 h 3894394"/>
              <a:gd name="connsiteX1" fmla="*/ 3467152 w 3882980"/>
              <a:gd name="connsiteY1" fmla="*/ 415829 h 3894394"/>
              <a:gd name="connsiteX2" fmla="*/ 3467152 w 3882980"/>
              <a:gd name="connsiteY2" fmla="*/ 2423626 h 3894394"/>
              <a:gd name="connsiteX3" fmla="*/ 3401021 w 3882980"/>
              <a:gd name="connsiteY3" fmla="*/ 2483400 h 3894394"/>
              <a:gd name="connsiteX4" fmla="*/ 3402698 w 3882980"/>
              <a:gd name="connsiteY4" fmla="*/ 2485077 h 3894394"/>
              <a:gd name="connsiteX5" fmla="*/ 3292491 w 3882980"/>
              <a:gd name="connsiteY5" fmla="*/ 2590150 h 3894394"/>
              <a:gd name="connsiteX6" fmla="*/ 169773 w 3882980"/>
              <a:gd name="connsiteY6" fmla="*/ 3890101 h 3894394"/>
              <a:gd name="connsiteX7" fmla="*/ 0 w 3882980"/>
              <a:gd name="connsiteY7" fmla="*/ 3894394 h 3894394"/>
              <a:gd name="connsiteX8" fmla="*/ 0 w 3882980"/>
              <a:gd name="connsiteY8" fmla="*/ 3892149 h 3894394"/>
              <a:gd name="connsiteX9" fmla="*/ 56130 w 3882980"/>
              <a:gd name="connsiteY9" fmla="*/ 3889315 h 3894394"/>
              <a:gd name="connsiteX10" fmla="*/ 56131 w 3882980"/>
              <a:gd name="connsiteY10" fmla="*/ 3889315 h 3894394"/>
              <a:gd name="connsiteX11" fmla="*/ 188423 w 3882980"/>
              <a:gd name="connsiteY11" fmla="*/ 3869548 h 3894394"/>
              <a:gd name="connsiteX12" fmla="*/ 192894 w 3882980"/>
              <a:gd name="connsiteY12" fmla="*/ 3868442 h 3894394"/>
              <a:gd name="connsiteX13" fmla="*/ 197096 w 3882980"/>
              <a:gd name="connsiteY13" fmla="*/ 3867801 h 3894394"/>
              <a:gd name="connsiteX14" fmla="*/ 237113 w 3882980"/>
              <a:gd name="connsiteY14" fmla="*/ 3857512 h 3894394"/>
              <a:gd name="connsiteX15" fmla="*/ 316441 w 3882980"/>
              <a:gd name="connsiteY15" fmla="*/ 3837902 h 3894394"/>
              <a:gd name="connsiteX16" fmla="*/ 325050 w 3882980"/>
              <a:gd name="connsiteY16" fmla="*/ 3834901 h 3894394"/>
              <a:gd name="connsiteX17" fmla="*/ 333155 w 3882980"/>
              <a:gd name="connsiteY17" fmla="*/ 3832817 h 3894394"/>
              <a:gd name="connsiteX18" fmla="*/ 375837 w 3882980"/>
              <a:gd name="connsiteY18" fmla="*/ 3817195 h 3894394"/>
              <a:gd name="connsiteX19" fmla="*/ 439598 w 3882980"/>
              <a:gd name="connsiteY19" fmla="*/ 3794966 h 3894394"/>
              <a:gd name="connsiteX20" fmla="*/ 451950 w 3882980"/>
              <a:gd name="connsiteY20" fmla="*/ 3789337 h 3894394"/>
              <a:gd name="connsiteX21" fmla="*/ 463593 w 3882980"/>
              <a:gd name="connsiteY21" fmla="*/ 3785076 h 3894394"/>
              <a:gd name="connsiteX22" fmla="*/ 503706 w 3882980"/>
              <a:gd name="connsiteY22" fmla="*/ 3765753 h 3894394"/>
              <a:gd name="connsiteX23" fmla="*/ 557305 w 3882980"/>
              <a:gd name="connsiteY23" fmla="*/ 3741328 h 3894394"/>
              <a:gd name="connsiteX24" fmla="*/ 572951 w 3882980"/>
              <a:gd name="connsiteY24" fmla="*/ 3732395 h 3894394"/>
              <a:gd name="connsiteX25" fmla="*/ 587697 w 3882980"/>
              <a:gd name="connsiteY25" fmla="*/ 3725292 h 3894394"/>
              <a:gd name="connsiteX26" fmla="*/ 623617 w 3882980"/>
              <a:gd name="connsiteY26" fmla="*/ 3703470 h 3894394"/>
              <a:gd name="connsiteX27" fmla="*/ 668975 w 3882980"/>
              <a:gd name="connsiteY27" fmla="*/ 3677575 h 3894394"/>
              <a:gd name="connsiteX28" fmla="*/ 687409 w 3882980"/>
              <a:gd name="connsiteY28" fmla="*/ 3664716 h 3894394"/>
              <a:gd name="connsiteX29" fmla="*/ 704754 w 3882980"/>
              <a:gd name="connsiteY29" fmla="*/ 3654178 h 3894394"/>
              <a:gd name="connsiteX30" fmla="*/ 735892 w 3882980"/>
              <a:gd name="connsiteY30" fmla="*/ 3630894 h 3894394"/>
              <a:gd name="connsiteX31" fmla="*/ 774019 w 3882980"/>
              <a:gd name="connsiteY31" fmla="*/ 3604296 h 3894394"/>
              <a:gd name="connsiteX32" fmla="*/ 794679 w 3882980"/>
              <a:gd name="connsiteY32" fmla="*/ 3586934 h 3894394"/>
              <a:gd name="connsiteX33" fmla="*/ 814049 w 3882980"/>
              <a:gd name="connsiteY33" fmla="*/ 3572449 h 3894394"/>
              <a:gd name="connsiteX34" fmla="*/ 840257 w 3882980"/>
              <a:gd name="connsiteY34" fmla="*/ 3548630 h 3894394"/>
              <a:gd name="connsiteX35" fmla="*/ 871850 w 3882980"/>
              <a:gd name="connsiteY35" fmla="*/ 3522078 h 3894394"/>
              <a:gd name="connsiteX36" fmla="*/ 894120 w 3882980"/>
              <a:gd name="connsiteY36" fmla="*/ 3499675 h 3894394"/>
              <a:gd name="connsiteX37" fmla="*/ 914870 w 3882980"/>
              <a:gd name="connsiteY37" fmla="*/ 3480817 h 3894394"/>
              <a:gd name="connsiteX38" fmla="*/ 936240 w 3882980"/>
              <a:gd name="connsiteY38" fmla="*/ 3457304 h 3894394"/>
              <a:gd name="connsiteX39" fmla="*/ 961880 w 3882980"/>
              <a:gd name="connsiteY39" fmla="*/ 3431511 h 3894394"/>
              <a:gd name="connsiteX40" fmla="*/ 985092 w 3882980"/>
              <a:gd name="connsiteY40" fmla="*/ 3403553 h 3894394"/>
              <a:gd name="connsiteX41" fmla="*/ 1006502 w 3882980"/>
              <a:gd name="connsiteY41" fmla="*/ 3379996 h 3894394"/>
              <a:gd name="connsiteX42" fmla="*/ 1023288 w 3882980"/>
              <a:gd name="connsiteY42" fmla="*/ 3357548 h 3894394"/>
              <a:gd name="connsiteX43" fmla="*/ 1043520 w 3882980"/>
              <a:gd name="connsiteY43" fmla="*/ 3333180 h 3894394"/>
              <a:gd name="connsiteX44" fmla="*/ 1066952 w 3882980"/>
              <a:gd name="connsiteY44" fmla="*/ 3299157 h 3894394"/>
              <a:gd name="connsiteX45" fmla="*/ 1088231 w 3882980"/>
              <a:gd name="connsiteY45" fmla="*/ 3270701 h 3894394"/>
              <a:gd name="connsiteX46" fmla="*/ 1100808 w 3882980"/>
              <a:gd name="connsiteY46" fmla="*/ 3249999 h 3894394"/>
              <a:gd name="connsiteX47" fmla="*/ 1116182 w 3882980"/>
              <a:gd name="connsiteY47" fmla="*/ 3227676 h 3894394"/>
              <a:gd name="connsiteX48" fmla="*/ 1125020 w 3882980"/>
              <a:gd name="connsiteY48" fmla="*/ 3210144 h 3894394"/>
              <a:gd name="connsiteX49" fmla="*/ 1159345 w 3882980"/>
              <a:gd name="connsiteY49" fmla="*/ 3153644 h 3894394"/>
              <a:gd name="connsiteX50" fmla="*/ 1219129 w 3882980"/>
              <a:gd name="connsiteY50" fmla="*/ 3029540 h 3894394"/>
              <a:gd name="connsiteX51" fmla="*/ 1224034 w 3882980"/>
              <a:gd name="connsiteY51" fmla="*/ 3013738 h 3894394"/>
              <a:gd name="connsiteX52" fmla="*/ 1232222 w 3882980"/>
              <a:gd name="connsiteY52" fmla="*/ 2997496 h 3894394"/>
              <a:gd name="connsiteX53" fmla="*/ 1277340 w 3882980"/>
              <a:gd name="connsiteY53" fmla="*/ 2842015 h 3894394"/>
              <a:gd name="connsiteX54" fmla="*/ 1301854 w 3882980"/>
              <a:gd name="connsiteY54" fmla="*/ 2763043 h 3894394"/>
              <a:gd name="connsiteX55" fmla="*/ 1303627 w 3882980"/>
              <a:gd name="connsiteY55" fmla="*/ 2751426 h 3894394"/>
              <a:gd name="connsiteX56" fmla="*/ 1305296 w 3882980"/>
              <a:gd name="connsiteY56" fmla="*/ 2745676 h 3894394"/>
              <a:gd name="connsiteX57" fmla="*/ 1306583 w 3882980"/>
              <a:gd name="connsiteY57" fmla="*/ 2732060 h 3894394"/>
              <a:gd name="connsiteX58" fmla="*/ 1323368 w 3882980"/>
              <a:gd name="connsiteY58" fmla="*/ 2622077 h 3894394"/>
              <a:gd name="connsiteX59" fmla="*/ 1330697 w 3882980"/>
              <a:gd name="connsiteY59" fmla="*/ 2476941 h 3894394"/>
              <a:gd name="connsiteX60" fmla="*/ 1330699 w 3882980"/>
              <a:gd name="connsiteY60" fmla="*/ 2476918 h 3894394"/>
              <a:gd name="connsiteX61" fmla="*/ 1324250 w 3882980"/>
              <a:gd name="connsiteY61" fmla="*/ 2340716 h 3894394"/>
              <a:gd name="connsiteX62" fmla="*/ 1323586 w 3882980"/>
              <a:gd name="connsiteY62" fmla="*/ 2336072 h 3894394"/>
              <a:gd name="connsiteX63" fmla="*/ 1323368 w 3882980"/>
              <a:gd name="connsiteY63" fmla="*/ 2331759 h 3894394"/>
              <a:gd name="connsiteX64" fmla="*/ 1317044 w 3882980"/>
              <a:gd name="connsiteY64" fmla="*/ 2290320 h 3894394"/>
              <a:gd name="connsiteX65" fmla="*/ 1310737 w 3882980"/>
              <a:gd name="connsiteY65" fmla="*/ 2246214 h 3894394"/>
              <a:gd name="connsiteX66" fmla="*/ 1310201 w 3882980"/>
              <a:gd name="connsiteY66" fmla="*/ 2245485 h 3894394"/>
              <a:gd name="connsiteX67" fmla="*/ 1301854 w 3882980"/>
              <a:gd name="connsiteY67" fmla="*/ 2190793 h 3894394"/>
              <a:gd name="connsiteX68" fmla="*/ 1088231 w 3882980"/>
              <a:gd name="connsiteY68" fmla="*/ 1683135 h 3894394"/>
              <a:gd name="connsiteX69" fmla="*/ 1063655 w 3882980"/>
              <a:gd name="connsiteY69" fmla="*/ 1650270 h 3894394"/>
              <a:gd name="connsiteX70" fmla="*/ 1063586 w 3882980"/>
              <a:gd name="connsiteY70" fmla="*/ 1649791 h 3894394"/>
              <a:gd name="connsiteX71" fmla="*/ 1043520 w 3882980"/>
              <a:gd name="connsiteY71" fmla="*/ 1620656 h 3894394"/>
              <a:gd name="connsiteX72" fmla="*/ 1025170 w 3882980"/>
              <a:gd name="connsiteY72" fmla="*/ 1598805 h 3894394"/>
              <a:gd name="connsiteX73" fmla="*/ 1006502 w 3882980"/>
              <a:gd name="connsiteY73" fmla="*/ 1573840 h 3894394"/>
              <a:gd name="connsiteX74" fmla="*/ 976303 w 3882980"/>
              <a:gd name="connsiteY74" fmla="*/ 1540613 h 3894394"/>
              <a:gd name="connsiteX75" fmla="*/ 951073 w 3882980"/>
              <a:gd name="connsiteY75" fmla="*/ 1510568 h 3894394"/>
              <a:gd name="connsiteX76" fmla="*/ 933153 w 3882980"/>
              <a:gd name="connsiteY76" fmla="*/ 1493136 h 3894394"/>
              <a:gd name="connsiteX77" fmla="*/ 914870 w 3882980"/>
              <a:gd name="connsiteY77" fmla="*/ 1473019 h 3894394"/>
              <a:gd name="connsiteX78" fmla="*/ 878412 w 3882980"/>
              <a:gd name="connsiteY78" fmla="*/ 1439885 h 3894394"/>
              <a:gd name="connsiteX79" fmla="*/ 848101 w 3882980"/>
              <a:gd name="connsiteY79" fmla="*/ 1410398 h 3894394"/>
              <a:gd name="connsiteX80" fmla="*/ 831275 w 3882980"/>
              <a:gd name="connsiteY80" fmla="*/ 1397044 h 3894394"/>
              <a:gd name="connsiteX81" fmla="*/ 814049 w 3882980"/>
              <a:gd name="connsiteY81" fmla="*/ 1381388 h 3894394"/>
              <a:gd name="connsiteX82" fmla="*/ 770820 w 3882980"/>
              <a:gd name="connsiteY82" fmla="*/ 1349062 h 3894394"/>
              <a:gd name="connsiteX83" fmla="*/ 735441 w 3882980"/>
              <a:gd name="connsiteY83" fmla="*/ 1320982 h 3894394"/>
              <a:gd name="connsiteX84" fmla="*/ 720310 w 3882980"/>
              <a:gd name="connsiteY84" fmla="*/ 1311290 h 3894394"/>
              <a:gd name="connsiteX85" fmla="*/ 704754 w 3882980"/>
              <a:gd name="connsiteY85" fmla="*/ 1299658 h 3894394"/>
              <a:gd name="connsiteX86" fmla="*/ 654114 w 3882980"/>
              <a:gd name="connsiteY86" fmla="*/ 1268893 h 3894394"/>
              <a:gd name="connsiteX87" fmla="*/ 613931 w 3882980"/>
              <a:gd name="connsiteY87" fmla="*/ 1243157 h 3894394"/>
              <a:gd name="connsiteX88" fmla="*/ 601024 w 3882980"/>
              <a:gd name="connsiteY88" fmla="*/ 1236641 h 3894394"/>
              <a:gd name="connsiteX89" fmla="*/ 587697 w 3882980"/>
              <a:gd name="connsiteY89" fmla="*/ 1228544 h 3894394"/>
              <a:gd name="connsiteX90" fmla="*/ 528670 w 3882980"/>
              <a:gd name="connsiteY90" fmla="*/ 1200109 h 3894394"/>
              <a:gd name="connsiteX91" fmla="*/ 484408 w 3882980"/>
              <a:gd name="connsiteY91" fmla="*/ 1177762 h 3894394"/>
              <a:gd name="connsiteX92" fmla="*/ 474192 w 3882980"/>
              <a:gd name="connsiteY92" fmla="*/ 1173866 h 3894394"/>
              <a:gd name="connsiteX93" fmla="*/ 463593 w 3882980"/>
              <a:gd name="connsiteY93" fmla="*/ 1168760 h 3894394"/>
              <a:gd name="connsiteX94" fmla="*/ 394231 w 3882980"/>
              <a:gd name="connsiteY94" fmla="*/ 1143373 h 3894394"/>
              <a:gd name="connsiteX95" fmla="*/ 347709 w 3882980"/>
              <a:gd name="connsiteY95" fmla="*/ 1125632 h 3894394"/>
              <a:gd name="connsiteX96" fmla="*/ 340584 w 3882980"/>
              <a:gd name="connsiteY96" fmla="*/ 1123738 h 3894394"/>
              <a:gd name="connsiteX97" fmla="*/ 333155 w 3882980"/>
              <a:gd name="connsiteY97" fmla="*/ 1121019 h 3894394"/>
              <a:gd name="connsiteX98" fmla="*/ 247806 w 3882980"/>
              <a:gd name="connsiteY98" fmla="*/ 1099074 h 3894394"/>
              <a:gd name="connsiteX99" fmla="*/ 204671 w 3882980"/>
              <a:gd name="connsiteY99" fmla="*/ 1087606 h 3894394"/>
              <a:gd name="connsiteX100" fmla="*/ 200973 w 3882980"/>
              <a:gd name="connsiteY100" fmla="*/ 1087032 h 3894394"/>
              <a:gd name="connsiteX101" fmla="*/ 197096 w 3882980"/>
              <a:gd name="connsiteY101" fmla="*/ 1086035 h 3894394"/>
              <a:gd name="connsiteX102" fmla="*/ 56150 w 3882980"/>
              <a:gd name="connsiteY102" fmla="*/ 1064524 h 3894394"/>
              <a:gd name="connsiteX103" fmla="*/ 56131 w 3882980"/>
              <a:gd name="connsiteY103" fmla="*/ 1064521 h 3894394"/>
              <a:gd name="connsiteX104" fmla="*/ 56130 w 3882980"/>
              <a:gd name="connsiteY104" fmla="*/ 1064521 h 3894394"/>
              <a:gd name="connsiteX105" fmla="*/ 31567 w 3882980"/>
              <a:gd name="connsiteY105" fmla="*/ 1063281 h 3894394"/>
              <a:gd name="connsiteX106" fmla="*/ 132271 w 3882980"/>
              <a:gd name="connsiteY106" fmla="*/ 1058196 h 3894394"/>
              <a:gd name="connsiteX107" fmla="*/ 1465309 w 3882980"/>
              <a:gd name="connsiteY107" fmla="*/ 424076 h 3894394"/>
              <a:gd name="connsiteX108" fmla="*/ 1534696 w 3882980"/>
              <a:gd name="connsiteY108" fmla="*/ 347731 h 3894394"/>
              <a:gd name="connsiteX109" fmla="*/ 1567181 w 3882980"/>
              <a:gd name="connsiteY109" fmla="*/ 318369 h 3894394"/>
              <a:gd name="connsiteX110" fmla="*/ 2463253 w 3882980"/>
              <a:gd name="connsiteY110" fmla="*/ 0 h 389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882980" h="3894394">
                <a:moveTo>
                  <a:pt x="2463253" y="0"/>
                </a:moveTo>
                <a:cubicBezTo>
                  <a:pt x="2826593" y="0"/>
                  <a:pt x="3189933" y="138610"/>
                  <a:pt x="3467152" y="415829"/>
                </a:cubicBezTo>
                <a:cubicBezTo>
                  <a:pt x="4021590" y="970267"/>
                  <a:pt x="4021590" y="1869188"/>
                  <a:pt x="3467152" y="2423626"/>
                </a:cubicBezTo>
                <a:lnTo>
                  <a:pt x="3401021" y="2483400"/>
                </a:lnTo>
                <a:lnTo>
                  <a:pt x="3402698" y="2485077"/>
                </a:lnTo>
                <a:lnTo>
                  <a:pt x="3292491" y="2590150"/>
                </a:lnTo>
                <a:cubicBezTo>
                  <a:pt x="2458911" y="3347781"/>
                  <a:pt x="1369834" y="3829270"/>
                  <a:pt x="169773" y="3890101"/>
                </a:cubicBezTo>
                <a:lnTo>
                  <a:pt x="0" y="3894394"/>
                </a:lnTo>
                <a:lnTo>
                  <a:pt x="0" y="3892149"/>
                </a:lnTo>
                <a:lnTo>
                  <a:pt x="56130" y="3889315"/>
                </a:lnTo>
                <a:lnTo>
                  <a:pt x="56131" y="3889315"/>
                </a:lnTo>
                <a:cubicBezTo>
                  <a:pt x="100875" y="3884771"/>
                  <a:pt x="145005" y="3878149"/>
                  <a:pt x="188423" y="3869548"/>
                </a:cubicBezTo>
                <a:lnTo>
                  <a:pt x="192894" y="3868442"/>
                </a:lnTo>
                <a:lnTo>
                  <a:pt x="197096" y="3867801"/>
                </a:lnTo>
                <a:lnTo>
                  <a:pt x="237113" y="3857512"/>
                </a:lnTo>
                <a:lnTo>
                  <a:pt x="316441" y="3837902"/>
                </a:lnTo>
                <a:lnTo>
                  <a:pt x="325050" y="3834901"/>
                </a:lnTo>
                <a:lnTo>
                  <a:pt x="333155" y="3832817"/>
                </a:lnTo>
                <a:lnTo>
                  <a:pt x="375837" y="3817195"/>
                </a:lnTo>
                <a:lnTo>
                  <a:pt x="439598" y="3794966"/>
                </a:lnTo>
                <a:lnTo>
                  <a:pt x="451950" y="3789337"/>
                </a:lnTo>
                <a:lnTo>
                  <a:pt x="463593" y="3785076"/>
                </a:lnTo>
                <a:lnTo>
                  <a:pt x="503706" y="3765753"/>
                </a:lnTo>
                <a:lnTo>
                  <a:pt x="557305" y="3741328"/>
                </a:lnTo>
                <a:lnTo>
                  <a:pt x="572951" y="3732395"/>
                </a:lnTo>
                <a:lnTo>
                  <a:pt x="587697" y="3725292"/>
                </a:lnTo>
                <a:lnTo>
                  <a:pt x="623617" y="3703470"/>
                </a:lnTo>
                <a:lnTo>
                  <a:pt x="668975" y="3677575"/>
                </a:lnTo>
                <a:lnTo>
                  <a:pt x="687409" y="3664716"/>
                </a:lnTo>
                <a:lnTo>
                  <a:pt x="704754" y="3654178"/>
                </a:lnTo>
                <a:lnTo>
                  <a:pt x="735892" y="3630894"/>
                </a:lnTo>
                <a:lnTo>
                  <a:pt x="774019" y="3604296"/>
                </a:lnTo>
                <a:lnTo>
                  <a:pt x="794679" y="3586934"/>
                </a:lnTo>
                <a:lnTo>
                  <a:pt x="814049" y="3572449"/>
                </a:lnTo>
                <a:lnTo>
                  <a:pt x="840257" y="3548630"/>
                </a:lnTo>
                <a:lnTo>
                  <a:pt x="871850" y="3522078"/>
                </a:lnTo>
                <a:lnTo>
                  <a:pt x="894120" y="3499675"/>
                </a:lnTo>
                <a:lnTo>
                  <a:pt x="914870" y="3480817"/>
                </a:lnTo>
                <a:lnTo>
                  <a:pt x="936240" y="3457304"/>
                </a:lnTo>
                <a:lnTo>
                  <a:pt x="961880" y="3431511"/>
                </a:lnTo>
                <a:lnTo>
                  <a:pt x="985092" y="3403553"/>
                </a:lnTo>
                <a:lnTo>
                  <a:pt x="1006502" y="3379996"/>
                </a:lnTo>
                <a:lnTo>
                  <a:pt x="1023288" y="3357548"/>
                </a:lnTo>
                <a:lnTo>
                  <a:pt x="1043520" y="3333180"/>
                </a:lnTo>
                <a:lnTo>
                  <a:pt x="1066952" y="3299157"/>
                </a:lnTo>
                <a:lnTo>
                  <a:pt x="1088231" y="3270701"/>
                </a:lnTo>
                <a:lnTo>
                  <a:pt x="1100808" y="3249999"/>
                </a:lnTo>
                <a:lnTo>
                  <a:pt x="1116182" y="3227676"/>
                </a:lnTo>
                <a:lnTo>
                  <a:pt x="1125020" y="3210144"/>
                </a:lnTo>
                <a:lnTo>
                  <a:pt x="1159345" y="3153644"/>
                </a:lnTo>
                <a:cubicBezTo>
                  <a:pt x="1181201" y="3113411"/>
                  <a:pt x="1201168" y="3072003"/>
                  <a:pt x="1219129" y="3029540"/>
                </a:cubicBezTo>
                <a:lnTo>
                  <a:pt x="1224034" y="3013738"/>
                </a:lnTo>
                <a:lnTo>
                  <a:pt x="1232222" y="2997496"/>
                </a:lnTo>
                <a:lnTo>
                  <a:pt x="1277340" y="2842015"/>
                </a:lnTo>
                <a:lnTo>
                  <a:pt x="1301854" y="2763043"/>
                </a:lnTo>
                <a:lnTo>
                  <a:pt x="1303627" y="2751426"/>
                </a:lnTo>
                <a:lnTo>
                  <a:pt x="1305296" y="2745676"/>
                </a:lnTo>
                <a:lnTo>
                  <a:pt x="1306583" y="2732060"/>
                </a:lnTo>
                <a:lnTo>
                  <a:pt x="1323368" y="2622077"/>
                </a:lnTo>
                <a:lnTo>
                  <a:pt x="1330697" y="2476941"/>
                </a:lnTo>
                <a:lnTo>
                  <a:pt x="1330699" y="2476918"/>
                </a:lnTo>
                <a:cubicBezTo>
                  <a:pt x="1330699" y="2430975"/>
                  <a:pt x="1328517" y="2385542"/>
                  <a:pt x="1324250" y="2340716"/>
                </a:cubicBezTo>
                <a:lnTo>
                  <a:pt x="1323586" y="2336072"/>
                </a:lnTo>
                <a:lnTo>
                  <a:pt x="1323368" y="2331759"/>
                </a:lnTo>
                <a:lnTo>
                  <a:pt x="1317044" y="2290320"/>
                </a:lnTo>
                <a:lnTo>
                  <a:pt x="1310737" y="2246214"/>
                </a:lnTo>
                <a:lnTo>
                  <a:pt x="1310201" y="2245485"/>
                </a:lnTo>
                <a:lnTo>
                  <a:pt x="1301854" y="2190793"/>
                </a:lnTo>
                <a:cubicBezTo>
                  <a:pt x="1264030" y="2005952"/>
                  <a:pt x="1190285" y="1834195"/>
                  <a:pt x="1088231" y="1683135"/>
                </a:cubicBezTo>
                <a:lnTo>
                  <a:pt x="1063655" y="1650270"/>
                </a:lnTo>
                <a:lnTo>
                  <a:pt x="1063586" y="1649791"/>
                </a:lnTo>
                <a:lnTo>
                  <a:pt x="1043520" y="1620656"/>
                </a:lnTo>
                <a:lnTo>
                  <a:pt x="1025170" y="1598805"/>
                </a:lnTo>
                <a:lnTo>
                  <a:pt x="1006502" y="1573840"/>
                </a:lnTo>
                <a:lnTo>
                  <a:pt x="976303" y="1540613"/>
                </a:lnTo>
                <a:lnTo>
                  <a:pt x="951073" y="1510568"/>
                </a:lnTo>
                <a:lnTo>
                  <a:pt x="933153" y="1493136"/>
                </a:lnTo>
                <a:lnTo>
                  <a:pt x="914870" y="1473019"/>
                </a:lnTo>
                <a:lnTo>
                  <a:pt x="878412" y="1439885"/>
                </a:lnTo>
                <a:lnTo>
                  <a:pt x="848101" y="1410398"/>
                </a:lnTo>
                <a:lnTo>
                  <a:pt x="831275" y="1397044"/>
                </a:lnTo>
                <a:lnTo>
                  <a:pt x="814049" y="1381388"/>
                </a:lnTo>
                <a:lnTo>
                  <a:pt x="770820" y="1349062"/>
                </a:lnTo>
                <a:lnTo>
                  <a:pt x="735441" y="1320982"/>
                </a:lnTo>
                <a:lnTo>
                  <a:pt x="720310" y="1311290"/>
                </a:lnTo>
                <a:lnTo>
                  <a:pt x="704754" y="1299658"/>
                </a:lnTo>
                <a:lnTo>
                  <a:pt x="654114" y="1268893"/>
                </a:lnTo>
                <a:lnTo>
                  <a:pt x="613931" y="1243157"/>
                </a:lnTo>
                <a:lnTo>
                  <a:pt x="601024" y="1236641"/>
                </a:lnTo>
                <a:lnTo>
                  <a:pt x="587697" y="1228544"/>
                </a:lnTo>
                <a:lnTo>
                  <a:pt x="528670" y="1200109"/>
                </a:lnTo>
                <a:lnTo>
                  <a:pt x="484408" y="1177762"/>
                </a:lnTo>
                <a:lnTo>
                  <a:pt x="474192" y="1173866"/>
                </a:lnTo>
                <a:lnTo>
                  <a:pt x="463593" y="1168760"/>
                </a:lnTo>
                <a:lnTo>
                  <a:pt x="394231" y="1143373"/>
                </a:lnTo>
                <a:lnTo>
                  <a:pt x="347709" y="1125632"/>
                </a:lnTo>
                <a:lnTo>
                  <a:pt x="340584" y="1123738"/>
                </a:lnTo>
                <a:lnTo>
                  <a:pt x="333155" y="1121019"/>
                </a:lnTo>
                <a:lnTo>
                  <a:pt x="247806" y="1099074"/>
                </a:lnTo>
                <a:lnTo>
                  <a:pt x="204671" y="1087606"/>
                </a:lnTo>
                <a:lnTo>
                  <a:pt x="200973" y="1087032"/>
                </a:lnTo>
                <a:lnTo>
                  <a:pt x="197096" y="1086035"/>
                </a:lnTo>
                <a:lnTo>
                  <a:pt x="56150" y="1064524"/>
                </a:lnTo>
                <a:lnTo>
                  <a:pt x="56131" y="1064521"/>
                </a:lnTo>
                <a:lnTo>
                  <a:pt x="56130" y="1064521"/>
                </a:lnTo>
                <a:lnTo>
                  <a:pt x="31567" y="1063281"/>
                </a:lnTo>
                <a:lnTo>
                  <a:pt x="132271" y="1058196"/>
                </a:lnTo>
                <a:cubicBezTo>
                  <a:pt x="650885" y="1005528"/>
                  <a:pt x="1116340" y="773045"/>
                  <a:pt x="1465309" y="424076"/>
                </a:cubicBezTo>
                <a:lnTo>
                  <a:pt x="1534696" y="347731"/>
                </a:lnTo>
                <a:lnTo>
                  <a:pt x="1567181" y="318369"/>
                </a:lnTo>
                <a:cubicBezTo>
                  <a:pt x="1827409" y="106123"/>
                  <a:pt x="2145331" y="0"/>
                  <a:pt x="2463253" y="0"/>
                </a:cubicBezTo>
                <a:close/>
              </a:path>
            </a:pathLst>
          </a:custGeom>
          <a:solidFill>
            <a:srgbClr val="D691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0">
              <a:latin typeface="+mj-lt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4D32E631-8D18-C88D-ED0F-C651BE75EC21}"/>
              </a:ext>
            </a:extLst>
          </p:cNvPr>
          <p:cNvSpPr/>
          <p:nvPr/>
        </p:nvSpPr>
        <p:spPr>
          <a:xfrm>
            <a:off x="3564559" y="4501097"/>
            <a:ext cx="1952978" cy="1339144"/>
          </a:xfrm>
          <a:custGeom>
            <a:avLst/>
            <a:gdLst>
              <a:gd name="connsiteX0" fmla="*/ 2044653 w 4911454"/>
              <a:gd name="connsiteY0" fmla="*/ 0 h 3367750"/>
              <a:gd name="connsiteX1" fmla="*/ 2085828 w 4911454"/>
              <a:gd name="connsiteY1" fmla="*/ 37422 h 3367750"/>
              <a:gd name="connsiteX2" fmla="*/ 3487694 w 4911454"/>
              <a:gd name="connsiteY2" fmla="*/ 540679 h 3367750"/>
              <a:gd name="connsiteX3" fmla="*/ 3612326 w 4911454"/>
              <a:gd name="connsiteY3" fmla="*/ 534386 h 3367750"/>
              <a:gd name="connsiteX4" fmla="*/ 3636886 w 4911454"/>
              <a:gd name="connsiteY4" fmla="*/ 535626 h 3367750"/>
              <a:gd name="connsiteX5" fmla="*/ 4911454 w 4911454"/>
              <a:gd name="connsiteY5" fmla="*/ 1948023 h 3367750"/>
              <a:gd name="connsiteX6" fmla="*/ 3491727 w 4911454"/>
              <a:gd name="connsiteY6" fmla="*/ 3367750 h 3367750"/>
              <a:gd name="connsiteX7" fmla="*/ 3402699 w 4911454"/>
              <a:gd name="connsiteY7" fmla="*/ 3363254 h 3367750"/>
              <a:gd name="connsiteX8" fmla="*/ 3402699 w 4911454"/>
              <a:gd name="connsiteY8" fmla="*/ 3365499 h 3367750"/>
              <a:gd name="connsiteX9" fmla="*/ 3232925 w 4911454"/>
              <a:gd name="connsiteY9" fmla="*/ 3361206 h 3367750"/>
              <a:gd name="connsiteX10" fmla="*/ 110207 w 4911454"/>
              <a:gd name="connsiteY10" fmla="*/ 2061255 h 3367750"/>
              <a:gd name="connsiteX11" fmla="*/ 0 w 4911454"/>
              <a:gd name="connsiteY11" fmla="*/ 1956182 h 3367750"/>
              <a:gd name="connsiteX12" fmla="*/ 1676 w 4911454"/>
              <a:gd name="connsiteY12" fmla="*/ 1954506 h 3367750"/>
              <a:gd name="connsiteX13" fmla="*/ 38047 w 4911454"/>
              <a:gd name="connsiteY13" fmla="*/ 1987380 h 3367750"/>
              <a:gd name="connsiteX14" fmla="*/ 43370 w 4911454"/>
              <a:gd name="connsiteY14" fmla="*/ 1992192 h 3367750"/>
              <a:gd name="connsiteX15" fmla="*/ 43371 w 4911454"/>
              <a:gd name="connsiteY15" fmla="*/ 1992193 h 3367750"/>
              <a:gd name="connsiteX16" fmla="*/ 43391 w 4911454"/>
              <a:gd name="connsiteY16" fmla="*/ 1992207 h 3367750"/>
              <a:gd name="connsiteX17" fmla="*/ 150892 w 4911454"/>
              <a:gd name="connsiteY17" fmla="*/ 2071759 h 3367750"/>
              <a:gd name="connsiteX18" fmla="*/ 154833 w 4911454"/>
              <a:gd name="connsiteY18" fmla="*/ 2074138 h 3367750"/>
              <a:gd name="connsiteX19" fmla="*/ 158261 w 4911454"/>
              <a:gd name="connsiteY19" fmla="*/ 2076658 h 3367750"/>
              <a:gd name="connsiteX20" fmla="*/ 193876 w 4911454"/>
              <a:gd name="connsiteY20" fmla="*/ 2097704 h 3367750"/>
              <a:gd name="connsiteX21" fmla="*/ 263791 w 4911454"/>
              <a:gd name="connsiteY21" fmla="*/ 2139904 h 3367750"/>
              <a:gd name="connsiteX22" fmla="*/ 271995 w 4911454"/>
              <a:gd name="connsiteY22" fmla="*/ 2143867 h 3367750"/>
              <a:gd name="connsiteX23" fmla="*/ 279207 w 4911454"/>
              <a:gd name="connsiteY23" fmla="*/ 2148129 h 3367750"/>
              <a:gd name="connsiteX24" fmla="*/ 320478 w 4911454"/>
              <a:gd name="connsiteY24" fmla="*/ 2167283 h 3367750"/>
              <a:gd name="connsiteX25" fmla="*/ 381237 w 4911454"/>
              <a:gd name="connsiteY25" fmla="*/ 2196629 h 3367750"/>
              <a:gd name="connsiteX26" fmla="*/ 393942 w 4911454"/>
              <a:gd name="connsiteY26" fmla="*/ 2201380 h 3367750"/>
              <a:gd name="connsiteX27" fmla="*/ 405199 w 4911454"/>
              <a:gd name="connsiteY27" fmla="*/ 2206604 h 3367750"/>
              <a:gd name="connsiteX28" fmla="*/ 447269 w 4911454"/>
              <a:gd name="connsiteY28" fmla="*/ 2221320 h 3367750"/>
              <a:gd name="connsiteX29" fmla="*/ 502397 w 4911454"/>
              <a:gd name="connsiteY29" fmla="*/ 2241933 h 3367750"/>
              <a:gd name="connsiteX30" fmla="*/ 519762 w 4911454"/>
              <a:gd name="connsiteY30" fmla="*/ 2246676 h 3367750"/>
              <a:gd name="connsiteX31" fmla="*/ 535228 w 4911454"/>
              <a:gd name="connsiteY31" fmla="*/ 2252086 h 3367750"/>
              <a:gd name="connsiteX32" fmla="*/ 576099 w 4911454"/>
              <a:gd name="connsiteY32" fmla="*/ 2262064 h 3367750"/>
              <a:gd name="connsiteX33" fmla="*/ 626439 w 4911454"/>
              <a:gd name="connsiteY33" fmla="*/ 2275815 h 3367750"/>
              <a:gd name="connsiteX34" fmla="*/ 648548 w 4911454"/>
              <a:gd name="connsiteY34" fmla="*/ 2279753 h 3367750"/>
              <a:gd name="connsiteX35" fmla="*/ 668284 w 4911454"/>
              <a:gd name="connsiteY35" fmla="*/ 2284572 h 3367750"/>
              <a:gd name="connsiteX36" fmla="*/ 706805 w 4911454"/>
              <a:gd name="connsiteY36" fmla="*/ 2290131 h 3367750"/>
              <a:gd name="connsiteX37" fmla="*/ 752533 w 4911454"/>
              <a:gd name="connsiteY37" fmla="*/ 2298277 h 3367750"/>
              <a:gd name="connsiteX38" fmla="*/ 779394 w 4911454"/>
              <a:gd name="connsiteY38" fmla="*/ 2300606 h 3367750"/>
              <a:gd name="connsiteX39" fmla="*/ 803359 w 4911454"/>
              <a:gd name="connsiteY39" fmla="*/ 2304064 h 3367750"/>
              <a:gd name="connsiteX40" fmla="*/ 838770 w 4911454"/>
              <a:gd name="connsiteY40" fmla="*/ 2305755 h 3367750"/>
              <a:gd name="connsiteX41" fmla="*/ 879846 w 4911454"/>
              <a:gd name="connsiteY41" fmla="*/ 2309317 h 3367750"/>
              <a:gd name="connsiteX42" fmla="*/ 911406 w 4911454"/>
              <a:gd name="connsiteY42" fmla="*/ 2309223 h 3367750"/>
              <a:gd name="connsiteX43" fmla="*/ 939444 w 4911454"/>
              <a:gd name="connsiteY43" fmla="*/ 2310562 h 3367750"/>
              <a:gd name="connsiteX44" fmla="*/ 971216 w 4911454"/>
              <a:gd name="connsiteY44" fmla="*/ 2309045 h 3367750"/>
              <a:gd name="connsiteX45" fmla="*/ 1007548 w 4911454"/>
              <a:gd name="connsiteY45" fmla="*/ 2308936 h 3367750"/>
              <a:gd name="connsiteX46" fmla="*/ 1043695 w 4911454"/>
              <a:gd name="connsiteY46" fmla="*/ 2305584 h 3367750"/>
              <a:gd name="connsiteX47" fmla="*/ 1075528 w 4911454"/>
              <a:gd name="connsiteY47" fmla="*/ 2304064 h 3367750"/>
              <a:gd name="connsiteX48" fmla="*/ 1103304 w 4911454"/>
              <a:gd name="connsiteY48" fmla="*/ 2300056 h 3367750"/>
              <a:gd name="connsiteX49" fmla="*/ 1134806 w 4911454"/>
              <a:gd name="connsiteY49" fmla="*/ 2297134 h 3367750"/>
              <a:gd name="connsiteX50" fmla="*/ 1175388 w 4911454"/>
              <a:gd name="connsiteY50" fmla="*/ 2289654 h 3367750"/>
              <a:gd name="connsiteX51" fmla="*/ 1210603 w 4911454"/>
              <a:gd name="connsiteY51" fmla="*/ 2284572 h 3367750"/>
              <a:gd name="connsiteX52" fmla="*/ 1234166 w 4911454"/>
              <a:gd name="connsiteY52" fmla="*/ 2278819 h 3367750"/>
              <a:gd name="connsiteX53" fmla="*/ 1260789 w 4911454"/>
              <a:gd name="connsiteY53" fmla="*/ 2273912 h 3367750"/>
              <a:gd name="connsiteX54" fmla="*/ 1305641 w 4911454"/>
              <a:gd name="connsiteY54" fmla="*/ 2261368 h 3367750"/>
              <a:gd name="connsiteX55" fmla="*/ 1343659 w 4911454"/>
              <a:gd name="connsiteY55" fmla="*/ 2252086 h 3367750"/>
              <a:gd name="connsiteX56" fmla="*/ 1362914 w 4911454"/>
              <a:gd name="connsiteY56" fmla="*/ 2245351 h 3367750"/>
              <a:gd name="connsiteX57" fmla="*/ 1384665 w 4911454"/>
              <a:gd name="connsiteY57" fmla="*/ 2239268 h 3367750"/>
              <a:gd name="connsiteX58" fmla="*/ 1433669 w 4911454"/>
              <a:gd name="connsiteY58" fmla="*/ 2220602 h 3367750"/>
              <a:gd name="connsiteX59" fmla="*/ 1473688 w 4911454"/>
              <a:gd name="connsiteY59" fmla="*/ 2206604 h 3367750"/>
              <a:gd name="connsiteX60" fmla="*/ 1488652 w 4911454"/>
              <a:gd name="connsiteY60" fmla="*/ 2199659 h 3367750"/>
              <a:gd name="connsiteX61" fmla="*/ 1505603 w 4911454"/>
              <a:gd name="connsiteY61" fmla="*/ 2193203 h 3367750"/>
              <a:gd name="connsiteX62" fmla="*/ 1558831 w 4911454"/>
              <a:gd name="connsiteY62" fmla="*/ 2167087 h 3367750"/>
              <a:gd name="connsiteX63" fmla="*/ 1599680 w 4911454"/>
              <a:gd name="connsiteY63" fmla="*/ 2148129 h 3367750"/>
              <a:gd name="connsiteX64" fmla="*/ 1610474 w 4911454"/>
              <a:gd name="connsiteY64" fmla="*/ 2141750 h 3367750"/>
              <a:gd name="connsiteX65" fmla="*/ 1622771 w 4911454"/>
              <a:gd name="connsiteY65" fmla="*/ 2135717 h 3367750"/>
              <a:gd name="connsiteX66" fmla="*/ 1680914 w 4911454"/>
              <a:gd name="connsiteY66" fmla="*/ 2100125 h 3367750"/>
              <a:gd name="connsiteX67" fmla="*/ 1720626 w 4911454"/>
              <a:gd name="connsiteY67" fmla="*/ 2076658 h 3367750"/>
              <a:gd name="connsiteX68" fmla="*/ 1727473 w 4911454"/>
              <a:gd name="connsiteY68" fmla="*/ 2071624 h 3367750"/>
              <a:gd name="connsiteX69" fmla="*/ 1735338 w 4911454"/>
              <a:gd name="connsiteY69" fmla="*/ 2066810 h 3367750"/>
              <a:gd name="connsiteX70" fmla="*/ 1801558 w 4911454"/>
              <a:gd name="connsiteY70" fmla="*/ 2017158 h 3367750"/>
              <a:gd name="connsiteX71" fmla="*/ 1835516 w 4911454"/>
              <a:gd name="connsiteY71" fmla="*/ 1992193 h 3367750"/>
              <a:gd name="connsiteX72" fmla="*/ 1838737 w 4911454"/>
              <a:gd name="connsiteY72" fmla="*/ 1989282 h 3367750"/>
              <a:gd name="connsiteX73" fmla="*/ 1842472 w 4911454"/>
              <a:gd name="connsiteY73" fmla="*/ 1986481 h 3367750"/>
              <a:gd name="connsiteX74" fmla="*/ 1943022 w 4911454"/>
              <a:gd name="connsiteY74" fmla="*/ 1895022 h 3367750"/>
              <a:gd name="connsiteX75" fmla="*/ 1943342 w 4911454"/>
              <a:gd name="connsiteY75" fmla="*/ 1894733 h 3367750"/>
              <a:gd name="connsiteX76" fmla="*/ 1943631 w 4911454"/>
              <a:gd name="connsiteY76" fmla="*/ 1894413 h 3367750"/>
              <a:gd name="connsiteX77" fmla="*/ 2035090 w 4911454"/>
              <a:gd name="connsiteY77" fmla="*/ 1793863 h 3367750"/>
              <a:gd name="connsiteX78" fmla="*/ 2037890 w 4911454"/>
              <a:gd name="connsiteY78" fmla="*/ 1790128 h 3367750"/>
              <a:gd name="connsiteX79" fmla="*/ 2040802 w 4911454"/>
              <a:gd name="connsiteY79" fmla="*/ 1786907 h 3367750"/>
              <a:gd name="connsiteX80" fmla="*/ 2065765 w 4911454"/>
              <a:gd name="connsiteY80" fmla="*/ 1752952 h 3367750"/>
              <a:gd name="connsiteX81" fmla="*/ 2092361 w 4911454"/>
              <a:gd name="connsiteY81" fmla="*/ 1717481 h 3367750"/>
              <a:gd name="connsiteX82" fmla="*/ 2092497 w 4911454"/>
              <a:gd name="connsiteY82" fmla="*/ 1716591 h 3367750"/>
              <a:gd name="connsiteX83" fmla="*/ 2125267 w 4911454"/>
              <a:gd name="connsiteY83" fmla="*/ 1672017 h 3367750"/>
              <a:gd name="connsiteX84" fmla="*/ 2333181 w 4911454"/>
              <a:gd name="connsiteY84" fmla="*/ 1161994 h 3367750"/>
              <a:gd name="connsiteX85" fmla="*/ 2339042 w 4911454"/>
              <a:gd name="connsiteY85" fmla="*/ 1121377 h 3367750"/>
              <a:gd name="connsiteX86" fmla="*/ 2339330 w 4911454"/>
              <a:gd name="connsiteY86" fmla="*/ 1120992 h 3367750"/>
              <a:gd name="connsiteX87" fmla="*/ 2345743 w 4911454"/>
              <a:gd name="connsiteY87" fmla="*/ 1086197 h 3367750"/>
              <a:gd name="connsiteX88" fmla="*/ 2348216 w 4911454"/>
              <a:gd name="connsiteY88" fmla="*/ 1057808 h 3367750"/>
              <a:gd name="connsiteX89" fmla="*/ 2352673 w 4911454"/>
              <a:gd name="connsiteY89" fmla="*/ 1026919 h 3367750"/>
              <a:gd name="connsiteX90" fmla="*/ 2354817 w 4911454"/>
              <a:gd name="connsiteY90" fmla="*/ 982021 h 3367750"/>
              <a:gd name="connsiteX91" fmla="*/ 2358217 w 4911454"/>
              <a:gd name="connsiteY91" fmla="*/ 942984 h 3367750"/>
              <a:gd name="connsiteX92" fmla="*/ 2357873 w 4911454"/>
              <a:gd name="connsiteY92" fmla="*/ 918016 h 3367750"/>
              <a:gd name="connsiteX93" fmla="*/ 2359170 w 4911454"/>
              <a:gd name="connsiteY93" fmla="*/ 890835 h 3367750"/>
              <a:gd name="connsiteX94" fmla="*/ 2356819 w 4911454"/>
              <a:gd name="connsiteY94" fmla="*/ 841576 h 3367750"/>
              <a:gd name="connsiteX95" fmla="*/ 2356236 w 4911454"/>
              <a:gd name="connsiteY95" fmla="*/ 799340 h 3367750"/>
              <a:gd name="connsiteX96" fmla="*/ 2353784 w 4911454"/>
              <a:gd name="connsiteY96" fmla="*/ 778024 h 3367750"/>
              <a:gd name="connsiteX97" fmla="*/ 2352673 w 4911454"/>
              <a:gd name="connsiteY97" fmla="*/ 754750 h 3367750"/>
              <a:gd name="connsiteX98" fmla="*/ 2344957 w 4911454"/>
              <a:gd name="connsiteY98" fmla="*/ 701277 h 3367750"/>
              <a:gd name="connsiteX99" fmla="*/ 2339801 w 4911454"/>
              <a:gd name="connsiteY99" fmla="*/ 656451 h 3367750"/>
              <a:gd name="connsiteX100" fmla="*/ 2335958 w 4911454"/>
              <a:gd name="connsiteY100" fmla="*/ 638916 h 3367750"/>
              <a:gd name="connsiteX101" fmla="*/ 2333181 w 4911454"/>
              <a:gd name="connsiteY101" fmla="*/ 619675 h 3367750"/>
              <a:gd name="connsiteX102" fmla="*/ 2319115 w 4911454"/>
              <a:gd name="connsiteY102" fmla="*/ 562065 h 3367750"/>
              <a:gd name="connsiteX103" fmla="*/ 2308910 w 4911454"/>
              <a:gd name="connsiteY103" fmla="*/ 515501 h 3367750"/>
              <a:gd name="connsiteX104" fmla="*/ 2304396 w 4911454"/>
              <a:gd name="connsiteY104" fmla="*/ 501780 h 3367750"/>
              <a:gd name="connsiteX105" fmla="*/ 2300695 w 4911454"/>
              <a:gd name="connsiteY105" fmla="*/ 486619 h 3367750"/>
              <a:gd name="connsiteX106" fmla="*/ 2279045 w 4911454"/>
              <a:gd name="connsiteY106" fmla="*/ 424724 h 3367750"/>
              <a:gd name="connsiteX107" fmla="*/ 2263565 w 4911454"/>
              <a:gd name="connsiteY107" fmla="*/ 377672 h 3367750"/>
              <a:gd name="connsiteX108" fmla="*/ 2259101 w 4911454"/>
              <a:gd name="connsiteY108" fmla="*/ 367704 h 3367750"/>
              <a:gd name="connsiteX109" fmla="*/ 2255213 w 4911454"/>
              <a:gd name="connsiteY109" fmla="*/ 356590 h 3367750"/>
              <a:gd name="connsiteX110" fmla="*/ 2224095 w 4911454"/>
              <a:gd name="connsiteY110" fmla="*/ 289542 h 3367750"/>
              <a:gd name="connsiteX111" fmla="*/ 2203765 w 4911454"/>
              <a:gd name="connsiteY111" fmla="*/ 244150 h 3367750"/>
              <a:gd name="connsiteX112" fmla="*/ 2200071 w 4911454"/>
              <a:gd name="connsiteY112" fmla="*/ 237780 h 3367750"/>
              <a:gd name="connsiteX113" fmla="*/ 2196737 w 4911454"/>
              <a:gd name="connsiteY113" fmla="*/ 230598 h 3367750"/>
              <a:gd name="connsiteX114" fmla="*/ 2151877 w 4911454"/>
              <a:gd name="connsiteY114" fmla="*/ 154684 h 3367750"/>
              <a:gd name="connsiteX115" fmla="*/ 2129511 w 4911454"/>
              <a:gd name="connsiteY115" fmla="*/ 116118 h 3367750"/>
              <a:gd name="connsiteX116" fmla="*/ 2127305 w 4911454"/>
              <a:gd name="connsiteY116" fmla="*/ 113101 h 3367750"/>
              <a:gd name="connsiteX117" fmla="*/ 2125267 w 4911454"/>
              <a:gd name="connsiteY117" fmla="*/ 109652 h 336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911454" h="3367750">
                <a:moveTo>
                  <a:pt x="2044653" y="0"/>
                </a:moveTo>
                <a:lnTo>
                  <a:pt x="2085828" y="37422"/>
                </a:lnTo>
                <a:cubicBezTo>
                  <a:pt x="2466787" y="351817"/>
                  <a:pt x="2955185" y="540679"/>
                  <a:pt x="3487694" y="540679"/>
                </a:cubicBezTo>
                <a:lnTo>
                  <a:pt x="3612326" y="534386"/>
                </a:lnTo>
                <a:lnTo>
                  <a:pt x="3636886" y="535626"/>
                </a:lnTo>
                <a:cubicBezTo>
                  <a:pt x="4352792" y="608330"/>
                  <a:pt x="4911454" y="1212935"/>
                  <a:pt x="4911454" y="1948023"/>
                </a:cubicBezTo>
                <a:cubicBezTo>
                  <a:pt x="4911454" y="2732117"/>
                  <a:pt x="4275821" y="3367750"/>
                  <a:pt x="3491727" y="3367750"/>
                </a:cubicBezTo>
                <a:lnTo>
                  <a:pt x="3402699" y="3363254"/>
                </a:lnTo>
                <a:lnTo>
                  <a:pt x="3402699" y="3365499"/>
                </a:lnTo>
                <a:lnTo>
                  <a:pt x="3232925" y="3361206"/>
                </a:lnTo>
                <a:cubicBezTo>
                  <a:pt x="2032864" y="3300375"/>
                  <a:pt x="943787" y="2818886"/>
                  <a:pt x="110207" y="2061255"/>
                </a:cubicBezTo>
                <a:lnTo>
                  <a:pt x="0" y="1956182"/>
                </a:lnTo>
                <a:lnTo>
                  <a:pt x="1676" y="1954506"/>
                </a:lnTo>
                <a:lnTo>
                  <a:pt x="38047" y="1987380"/>
                </a:lnTo>
                <a:lnTo>
                  <a:pt x="43370" y="1992192"/>
                </a:lnTo>
                <a:lnTo>
                  <a:pt x="43371" y="1992193"/>
                </a:lnTo>
                <a:lnTo>
                  <a:pt x="43391" y="1992207"/>
                </a:lnTo>
                <a:lnTo>
                  <a:pt x="150892" y="2071759"/>
                </a:lnTo>
                <a:lnTo>
                  <a:pt x="154833" y="2074138"/>
                </a:lnTo>
                <a:lnTo>
                  <a:pt x="158261" y="2076658"/>
                </a:lnTo>
                <a:lnTo>
                  <a:pt x="193876" y="2097704"/>
                </a:lnTo>
                <a:lnTo>
                  <a:pt x="263791" y="2139904"/>
                </a:lnTo>
                <a:lnTo>
                  <a:pt x="271995" y="2143867"/>
                </a:lnTo>
                <a:lnTo>
                  <a:pt x="279207" y="2148129"/>
                </a:lnTo>
                <a:lnTo>
                  <a:pt x="320478" y="2167283"/>
                </a:lnTo>
                <a:lnTo>
                  <a:pt x="381237" y="2196629"/>
                </a:lnTo>
                <a:lnTo>
                  <a:pt x="393942" y="2201380"/>
                </a:lnTo>
                <a:lnTo>
                  <a:pt x="405199" y="2206604"/>
                </a:lnTo>
                <a:lnTo>
                  <a:pt x="447269" y="2221320"/>
                </a:lnTo>
                <a:lnTo>
                  <a:pt x="502397" y="2241933"/>
                </a:lnTo>
                <a:lnTo>
                  <a:pt x="519762" y="2246676"/>
                </a:lnTo>
                <a:lnTo>
                  <a:pt x="535228" y="2252086"/>
                </a:lnTo>
                <a:lnTo>
                  <a:pt x="576099" y="2262064"/>
                </a:lnTo>
                <a:lnTo>
                  <a:pt x="626439" y="2275815"/>
                </a:lnTo>
                <a:lnTo>
                  <a:pt x="648548" y="2279753"/>
                </a:lnTo>
                <a:lnTo>
                  <a:pt x="668284" y="2284572"/>
                </a:lnTo>
                <a:lnTo>
                  <a:pt x="706805" y="2290131"/>
                </a:lnTo>
                <a:lnTo>
                  <a:pt x="752533" y="2298277"/>
                </a:lnTo>
                <a:lnTo>
                  <a:pt x="779394" y="2300606"/>
                </a:lnTo>
                <a:lnTo>
                  <a:pt x="803359" y="2304064"/>
                </a:lnTo>
                <a:lnTo>
                  <a:pt x="838770" y="2305755"/>
                </a:lnTo>
                <a:lnTo>
                  <a:pt x="879846" y="2309317"/>
                </a:lnTo>
                <a:lnTo>
                  <a:pt x="911406" y="2309223"/>
                </a:lnTo>
                <a:lnTo>
                  <a:pt x="939444" y="2310562"/>
                </a:lnTo>
                <a:lnTo>
                  <a:pt x="971216" y="2309045"/>
                </a:lnTo>
                <a:lnTo>
                  <a:pt x="1007548" y="2308936"/>
                </a:lnTo>
                <a:lnTo>
                  <a:pt x="1043695" y="2305584"/>
                </a:lnTo>
                <a:lnTo>
                  <a:pt x="1075528" y="2304064"/>
                </a:lnTo>
                <a:lnTo>
                  <a:pt x="1103304" y="2300056"/>
                </a:lnTo>
                <a:lnTo>
                  <a:pt x="1134806" y="2297134"/>
                </a:lnTo>
                <a:lnTo>
                  <a:pt x="1175388" y="2289654"/>
                </a:lnTo>
                <a:lnTo>
                  <a:pt x="1210603" y="2284572"/>
                </a:lnTo>
                <a:lnTo>
                  <a:pt x="1234166" y="2278819"/>
                </a:lnTo>
                <a:lnTo>
                  <a:pt x="1260789" y="2273912"/>
                </a:lnTo>
                <a:lnTo>
                  <a:pt x="1305641" y="2261368"/>
                </a:lnTo>
                <a:lnTo>
                  <a:pt x="1343659" y="2252086"/>
                </a:lnTo>
                <a:lnTo>
                  <a:pt x="1362914" y="2245351"/>
                </a:lnTo>
                <a:lnTo>
                  <a:pt x="1384665" y="2239268"/>
                </a:lnTo>
                <a:lnTo>
                  <a:pt x="1433669" y="2220602"/>
                </a:lnTo>
                <a:lnTo>
                  <a:pt x="1473688" y="2206604"/>
                </a:lnTo>
                <a:lnTo>
                  <a:pt x="1488652" y="2199659"/>
                </a:lnTo>
                <a:lnTo>
                  <a:pt x="1505603" y="2193203"/>
                </a:lnTo>
                <a:lnTo>
                  <a:pt x="1558831" y="2167087"/>
                </a:lnTo>
                <a:lnTo>
                  <a:pt x="1599680" y="2148129"/>
                </a:lnTo>
                <a:lnTo>
                  <a:pt x="1610474" y="2141750"/>
                </a:lnTo>
                <a:lnTo>
                  <a:pt x="1622771" y="2135717"/>
                </a:lnTo>
                <a:lnTo>
                  <a:pt x="1680914" y="2100125"/>
                </a:lnTo>
                <a:lnTo>
                  <a:pt x="1720626" y="2076658"/>
                </a:lnTo>
                <a:lnTo>
                  <a:pt x="1727473" y="2071624"/>
                </a:lnTo>
                <a:lnTo>
                  <a:pt x="1735338" y="2066810"/>
                </a:lnTo>
                <a:lnTo>
                  <a:pt x="1801558" y="2017158"/>
                </a:lnTo>
                <a:lnTo>
                  <a:pt x="1835516" y="1992193"/>
                </a:lnTo>
                <a:lnTo>
                  <a:pt x="1838737" y="1989282"/>
                </a:lnTo>
                <a:lnTo>
                  <a:pt x="1842472" y="1986481"/>
                </a:lnTo>
                <a:lnTo>
                  <a:pt x="1943022" y="1895022"/>
                </a:lnTo>
                <a:lnTo>
                  <a:pt x="1943342" y="1894733"/>
                </a:lnTo>
                <a:lnTo>
                  <a:pt x="1943631" y="1894413"/>
                </a:lnTo>
                <a:lnTo>
                  <a:pt x="2035090" y="1793863"/>
                </a:lnTo>
                <a:lnTo>
                  <a:pt x="2037890" y="1790128"/>
                </a:lnTo>
                <a:lnTo>
                  <a:pt x="2040802" y="1786907"/>
                </a:lnTo>
                <a:lnTo>
                  <a:pt x="2065765" y="1752952"/>
                </a:lnTo>
                <a:lnTo>
                  <a:pt x="2092361" y="1717481"/>
                </a:lnTo>
                <a:lnTo>
                  <a:pt x="2092497" y="1716591"/>
                </a:lnTo>
                <a:lnTo>
                  <a:pt x="2125267" y="1672017"/>
                </a:lnTo>
                <a:cubicBezTo>
                  <a:pt x="2229224" y="1514568"/>
                  <a:pt x="2298529" y="1340972"/>
                  <a:pt x="2333181" y="1161994"/>
                </a:cubicBezTo>
                <a:lnTo>
                  <a:pt x="2339042" y="1121377"/>
                </a:lnTo>
                <a:lnTo>
                  <a:pt x="2339330" y="1120992"/>
                </a:lnTo>
                <a:lnTo>
                  <a:pt x="2345743" y="1086197"/>
                </a:lnTo>
                <a:lnTo>
                  <a:pt x="2348216" y="1057808"/>
                </a:lnTo>
                <a:lnTo>
                  <a:pt x="2352673" y="1026919"/>
                </a:lnTo>
                <a:lnTo>
                  <a:pt x="2354817" y="982021"/>
                </a:lnTo>
                <a:lnTo>
                  <a:pt x="2358217" y="942984"/>
                </a:lnTo>
                <a:lnTo>
                  <a:pt x="2357873" y="918016"/>
                </a:lnTo>
                <a:lnTo>
                  <a:pt x="2359170" y="890835"/>
                </a:lnTo>
                <a:lnTo>
                  <a:pt x="2356819" y="841576"/>
                </a:lnTo>
                <a:lnTo>
                  <a:pt x="2356236" y="799340"/>
                </a:lnTo>
                <a:lnTo>
                  <a:pt x="2353784" y="778024"/>
                </a:lnTo>
                <a:lnTo>
                  <a:pt x="2352673" y="754750"/>
                </a:lnTo>
                <a:lnTo>
                  <a:pt x="2344957" y="701277"/>
                </a:lnTo>
                <a:lnTo>
                  <a:pt x="2339801" y="656451"/>
                </a:lnTo>
                <a:lnTo>
                  <a:pt x="2335958" y="638916"/>
                </a:lnTo>
                <a:lnTo>
                  <a:pt x="2333181" y="619675"/>
                </a:lnTo>
                <a:lnTo>
                  <a:pt x="2319115" y="562065"/>
                </a:lnTo>
                <a:lnTo>
                  <a:pt x="2308910" y="515501"/>
                </a:lnTo>
                <a:lnTo>
                  <a:pt x="2304396" y="501780"/>
                </a:lnTo>
                <a:lnTo>
                  <a:pt x="2300695" y="486619"/>
                </a:lnTo>
                <a:lnTo>
                  <a:pt x="2279045" y="424724"/>
                </a:lnTo>
                <a:lnTo>
                  <a:pt x="2263565" y="377672"/>
                </a:lnTo>
                <a:lnTo>
                  <a:pt x="2259101" y="367704"/>
                </a:lnTo>
                <a:lnTo>
                  <a:pt x="2255213" y="356590"/>
                </a:lnTo>
                <a:lnTo>
                  <a:pt x="2224095" y="289542"/>
                </a:lnTo>
                <a:lnTo>
                  <a:pt x="2203765" y="244150"/>
                </a:lnTo>
                <a:lnTo>
                  <a:pt x="2200071" y="237780"/>
                </a:lnTo>
                <a:lnTo>
                  <a:pt x="2196737" y="230598"/>
                </a:lnTo>
                <a:lnTo>
                  <a:pt x="2151877" y="154684"/>
                </a:lnTo>
                <a:lnTo>
                  <a:pt x="2129511" y="116118"/>
                </a:lnTo>
                <a:lnTo>
                  <a:pt x="2127305" y="113101"/>
                </a:lnTo>
                <a:lnTo>
                  <a:pt x="2125267" y="10965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0">
              <a:latin typeface="+mj-lt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D940976A-CA13-6117-A203-0FA48F82EEEE}"/>
              </a:ext>
            </a:extLst>
          </p:cNvPr>
          <p:cNvSpPr/>
          <p:nvPr/>
        </p:nvSpPr>
        <p:spPr>
          <a:xfrm>
            <a:off x="2954097" y="3875847"/>
            <a:ext cx="1548556" cy="1544019"/>
          </a:xfrm>
          <a:custGeom>
            <a:avLst/>
            <a:gdLst>
              <a:gd name="connsiteX0" fmla="*/ 0 w 3894391"/>
              <a:gd name="connsiteY0" fmla="*/ 0 h 3882982"/>
              <a:gd name="connsiteX1" fmla="*/ 2244 w 3894391"/>
              <a:gd name="connsiteY1" fmla="*/ 0 h 3882982"/>
              <a:gd name="connsiteX2" fmla="*/ 5078 w 3894391"/>
              <a:gd name="connsiteY2" fmla="*/ 56130 h 3882982"/>
              <a:gd name="connsiteX3" fmla="*/ 5083 w 3894391"/>
              <a:gd name="connsiteY3" fmla="*/ 56161 h 3882982"/>
              <a:gd name="connsiteX4" fmla="*/ 24846 w 3894391"/>
              <a:gd name="connsiteY4" fmla="*/ 188422 h 3882982"/>
              <a:gd name="connsiteX5" fmla="*/ 25951 w 3894391"/>
              <a:gd name="connsiteY5" fmla="*/ 192892 h 3882982"/>
              <a:gd name="connsiteX6" fmla="*/ 26592 w 3894391"/>
              <a:gd name="connsiteY6" fmla="*/ 197096 h 3882982"/>
              <a:gd name="connsiteX7" fmla="*/ 36887 w 3894391"/>
              <a:gd name="connsiteY7" fmla="*/ 237135 h 3882982"/>
              <a:gd name="connsiteX8" fmla="*/ 56491 w 3894391"/>
              <a:gd name="connsiteY8" fmla="*/ 316440 h 3882982"/>
              <a:gd name="connsiteX9" fmla="*/ 59491 w 3894391"/>
              <a:gd name="connsiteY9" fmla="*/ 325046 h 3882982"/>
              <a:gd name="connsiteX10" fmla="*/ 61576 w 3894391"/>
              <a:gd name="connsiteY10" fmla="*/ 333155 h 3882982"/>
              <a:gd name="connsiteX11" fmla="*/ 77205 w 3894391"/>
              <a:gd name="connsiteY11" fmla="*/ 375856 h 3882982"/>
              <a:gd name="connsiteX12" fmla="*/ 99427 w 3894391"/>
              <a:gd name="connsiteY12" fmla="*/ 439597 h 3882982"/>
              <a:gd name="connsiteX13" fmla="*/ 105054 w 3894391"/>
              <a:gd name="connsiteY13" fmla="*/ 451945 h 3882982"/>
              <a:gd name="connsiteX14" fmla="*/ 109317 w 3894391"/>
              <a:gd name="connsiteY14" fmla="*/ 463593 h 3882982"/>
              <a:gd name="connsiteX15" fmla="*/ 128649 w 3894391"/>
              <a:gd name="connsiteY15" fmla="*/ 503724 h 3882982"/>
              <a:gd name="connsiteX16" fmla="*/ 153066 w 3894391"/>
              <a:gd name="connsiteY16" fmla="*/ 557304 h 3882982"/>
              <a:gd name="connsiteX17" fmla="*/ 161995 w 3894391"/>
              <a:gd name="connsiteY17" fmla="*/ 572945 h 3882982"/>
              <a:gd name="connsiteX18" fmla="*/ 169102 w 3894391"/>
              <a:gd name="connsiteY18" fmla="*/ 587697 h 3882982"/>
              <a:gd name="connsiteX19" fmla="*/ 190933 w 3894391"/>
              <a:gd name="connsiteY19" fmla="*/ 623632 h 3882982"/>
              <a:gd name="connsiteX20" fmla="*/ 216818 w 3894391"/>
              <a:gd name="connsiteY20" fmla="*/ 668974 h 3882982"/>
              <a:gd name="connsiteX21" fmla="*/ 229673 w 3894391"/>
              <a:gd name="connsiteY21" fmla="*/ 687401 h 3882982"/>
              <a:gd name="connsiteX22" fmla="*/ 240215 w 3894391"/>
              <a:gd name="connsiteY22" fmla="*/ 704754 h 3882982"/>
              <a:gd name="connsiteX23" fmla="*/ 263510 w 3894391"/>
              <a:gd name="connsiteY23" fmla="*/ 735905 h 3882982"/>
              <a:gd name="connsiteX24" fmla="*/ 290098 w 3894391"/>
              <a:gd name="connsiteY24" fmla="*/ 774018 h 3882982"/>
              <a:gd name="connsiteX25" fmla="*/ 307453 w 3894391"/>
              <a:gd name="connsiteY25" fmla="*/ 794670 h 3882982"/>
              <a:gd name="connsiteX26" fmla="*/ 321945 w 3894391"/>
              <a:gd name="connsiteY26" fmla="*/ 814049 h 3882982"/>
              <a:gd name="connsiteX27" fmla="*/ 345774 w 3894391"/>
              <a:gd name="connsiteY27" fmla="*/ 840269 h 3882982"/>
              <a:gd name="connsiteX28" fmla="*/ 372315 w 3894391"/>
              <a:gd name="connsiteY28" fmla="*/ 871849 h 3882982"/>
              <a:gd name="connsiteX29" fmla="*/ 394709 w 3894391"/>
              <a:gd name="connsiteY29" fmla="*/ 894110 h 3882982"/>
              <a:gd name="connsiteX30" fmla="*/ 413577 w 3894391"/>
              <a:gd name="connsiteY30" fmla="*/ 914870 h 3882982"/>
              <a:gd name="connsiteX31" fmla="*/ 437101 w 3894391"/>
              <a:gd name="connsiteY31" fmla="*/ 936250 h 3882982"/>
              <a:gd name="connsiteX32" fmla="*/ 462883 w 3894391"/>
              <a:gd name="connsiteY32" fmla="*/ 961879 h 3882982"/>
              <a:gd name="connsiteX33" fmla="*/ 490829 w 3894391"/>
              <a:gd name="connsiteY33" fmla="*/ 985081 h 3882982"/>
              <a:gd name="connsiteX34" fmla="*/ 514397 w 3894391"/>
              <a:gd name="connsiteY34" fmla="*/ 1006502 h 3882982"/>
              <a:gd name="connsiteX35" fmla="*/ 536857 w 3894391"/>
              <a:gd name="connsiteY35" fmla="*/ 1023297 h 3882982"/>
              <a:gd name="connsiteX36" fmla="*/ 561213 w 3894391"/>
              <a:gd name="connsiteY36" fmla="*/ 1043519 h 3882982"/>
              <a:gd name="connsiteX37" fmla="*/ 595218 w 3894391"/>
              <a:gd name="connsiteY37" fmla="*/ 1066938 h 3882982"/>
              <a:gd name="connsiteX38" fmla="*/ 623692 w 3894391"/>
              <a:gd name="connsiteY38" fmla="*/ 1088231 h 3882982"/>
              <a:gd name="connsiteX39" fmla="*/ 644407 w 3894391"/>
              <a:gd name="connsiteY39" fmla="*/ 1100816 h 3882982"/>
              <a:gd name="connsiteX40" fmla="*/ 666717 w 3894391"/>
              <a:gd name="connsiteY40" fmla="*/ 1116181 h 3882982"/>
              <a:gd name="connsiteX41" fmla="*/ 684240 w 3894391"/>
              <a:gd name="connsiteY41" fmla="*/ 1125015 h 3882982"/>
              <a:gd name="connsiteX42" fmla="*/ 740749 w 3894391"/>
              <a:gd name="connsiteY42" fmla="*/ 1159345 h 3882982"/>
              <a:gd name="connsiteX43" fmla="*/ 864853 w 3894391"/>
              <a:gd name="connsiteY43" fmla="*/ 1219129 h 3882982"/>
              <a:gd name="connsiteX44" fmla="*/ 880660 w 3894391"/>
              <a:gd name="connsiteY44" fmla="*/ 1224036 h 3882982"/>
              <a:gd name="connsiteX45" fmla="*/ 896897 w 3894391"/>
              <a:gd name="connsiteY45" fmla="*/ 1232221 h 3882982"/>
              <a:gd name="connsiteX46" fmla="*/ 1052329 w 3894391"/>
              <a:gd name="connsiteY46" fmla="*/ 1277325 h 3882982"/>
              <a:gd name="connsiteX47" fmla="*/ 1131351 w 3894391"/>
              <a:gd name="connsiteY47" fmla="*/ 1301854 h 3882982"/>
              <a:gd name="connsiteX48" fmla="*/ 1142975 w 3894391"/>
              <a:gd name="connsiteY48" fmla="*/ 1303628 h 3882982"/>
              <a:gd name="connsiteX49" fmla="*/ 1148718 w 3894391"/>
              <a:gd name="connsiteY49" fmla="*/ 1305295 h 3882982"/>
              <a:gd name="connsiteX50" fmla="*/ 1162316 w 3894391"/>
              <a:gd name="connsiteY50" fmla="*/ 1306580 h 3882982"/>
              <a:gd name="connsiteX51" fmla="*/ 1272316 w 3894391"/>
              <a:gd name="connsiteY51" fmla="*/ 1323368 h 3882982"/>
              <a:gd name="connsiteX52" fmla="*/ 1417475 w 3894391"/>
              <a:gd name="connsiteY52" fmla="*/ 1330698 h 3882982"/>
              <a:gd name="connsiteX53" fmla="*/ 1553677 w 3894391"/>
              <a:gd name="connsiteY53" fmla="*/ 1324249 h 3882982"/>
              <a:gd name="connsiteX54" fmla="*/ 1558311 w 3894391"/>
              <a:gd name="connsiteY54" fmla="*/ 1323587 h 3882982"/>
              <a:gd name="connsiteX55" fmla="*/ 1562634 w 3894391"/>
              <a:gd name="connsiteY55" fmla="*/ 1323368 h 3882982"/>
              <a:gd name="connsiteX56" fmla="*/ 1604154 w 3894391"/>
              <a:gd name="connsiteY56" fmla="*/ 1317031 h 3882982"/>
              <a:gd name="connsiteX57" fmla="*/ 1648182 w 3894391"/>
              <a:gd name="connsiteY57" fmla="*/ 1310736 h 3882982"/>
              <a:gd name="connsiteX58" fmla="*/ 1648910 w 3894391"/>
              <a:gd name="connsiteY58" fmla="*/ 1310201 h 3882982"/>
              <a:gd name="connsiteX59" fmla="*/ 1703600 w 3894391"/>
              <a:gd name="connsiteY59" fmla="*/ 1301854 h 3882982"/>
              <a:gd name="connsiteX60" fmla="*/ 2211258 w 3894391"/>
              <a:gd name="connsiteY60" fmla="*/ 1088231 h 3882982"/>
              <a:gd name="connsiteX61" fmla="*/ 2244122 w 3894391"/>
              <a:gd name="connsiteY61" fmla="*/ 1063656 h 3882982"/>
              <a:gd name="connsiteX62" fmla="*/ 2244598 w 3894391"/>
              <a:gd name="connsiteY62" fmla="*/ 1063587 h 3882982"/>
              <a:gd name="connsiteX63" fmla="*/ 2273737 w 3894391"/>
              <a:gd name="connsiteY63" fmla="*/ 1043519 h 3882982"/>
              <a:gd name="connsiteX64" fmla="*/ 2295578 w 3894391"/>
              <a:gd name="connsiteY64" fmla="*/ 1025178 h 3882982"/>
              <a:gd name="connsiteX65" fmla="*/ 2320553 w 3894391"/>
              <a:gd name="connsiteY65" fmla="*/ 1006502 h 3882982"/>
              <a:gd name="connsiteX66" fmla="*/ 2353793 w 3894391"/>
              <a:gd name="connsiteY66" fmla="*/ 976291 h 3882982"/>
              <a:gd name="connsiteX67" fmla="*/ 2383825 w 3894391"/>
              <a:gd name="connsiteY67" fmla="*/ 951072 h 3882982"/>
              <a:gd name="connsiteX68" fmla="*/ 2401249 w 3894391"/>
              <a:gd name="connsiteY68" fmla="*/ 933161 h 3882982"/>
              <a:gd name="connsiteX69" fmla="*/ 2421374 w 3894391"/>
              <a:gd name="connsiteY69" fmla="*/ 914870 h 3882982"/>
              <a:gd name="connsiteX70" fmla="*/ 2454522 w 3894391"/>
              <a:gd name="connsiteY70" fmla="*/ 878398 h 3882982"/>
              <a:gd name="connsiteX71" fmla="*/ 2483995 w 3894391"/>
              <a:gd name="connsiteY71" fmla="*/ 848100 h 3882982"/>
              <a:gd name="connsiteX72" fmla="*/ 2497343 w 3894391"/>
              <a:gd name="connsiteY72" fmla="*/ 831282 h 3882982"/>
              <a:gd name="connsiteX73" fmla="*/ 2513006 w 3894391"/>
              <a:gd name="connsiteY73" fmla="*/ 814049 h 3882982"/>
              <a:gd name="connsiteX74" fmla="*/ 2545343 w 3894391"/>
              <a:gd name="connsiteY74" fmla="*/ 770805 h 3882982"/>
              <a:gd name="connsiteX75" fmla="*/ 2573411 w 3894391"/>
              <a:gd name="connsiteY75" fmla="*/ 735440 h 3882982"/>
              <a:gd name="connsiteX76" fmla="*/ 2583099 w 3894391"/>
              <a:gd name="connsiteY76" fmla="*/ 720315 h 3882982"/>
              <a:gd name="connsiteX77" fmla="*/ 2594735 w 3894391"/>
              <a:gd name="connsiteY77" fmla="*/ 704754 h 3882982"/>
              <a:gd name="connsiteX78" fmla="*/ 2625510 w 3894391"/>
              <a:gd name="connsiteY78" fmla="*/ 654097 h 3882982"/>
              <a:gd name="connsiteX79" fmla="*/ 2651236 w 3894391"/>
              <a:gd name="connsiteY79" fmla="*/ 613930 h 3882982"/>
              <a:gd name="connsiteX80" fmla="*/ 2657750 w 3894391"/>
              <a:gd name="connsiteY80" fmla="*/ 601029 h 3882982"/>
              <a:gd name="connsiteX81" fmla="*/ 2665849 w 3894391"/>
              <a:gd name="connsiteY81" fmla="*/ 587697 h 3882982"/>
              <a:gd name="connsiteX82" fmla="*/ 2694294 w 3894391"/>
              <a:gd name="connsiteY82" fmla="*/ 528649 h 3882982"/>
              <a:gd name="connsiteX83" fmla="*/ 2716631 w 3894391"/>
              <a:gd name="connsiteY83" fmla="*/ 484407 h 3882982"/>
              <a:gd name="connsiteX84" fmla="*/ 2720525 w 3894391"/>
              <a:gd name="connsiteY84" fmla="*/ 474196 h 3882982"/>
              <a:gd name="connsiteX85" fmla="*/ 2725633 w 3894391"/>
              <a:gd name="connsiteY85" fmla="*/ 463593 h 3882982"/>
              <a:gd name="connsiteX86" fmla="*/ 2751029 w 3894391"/>
              <a:gd name="connsiteY86" fmla="*/ 394206 h 3882982"/>
              <a:gd name="connsiteX87" fmla="*/ 2768761 w 3894391"/>
              <a:gd name="connsiteY87" fmla="*/ 347708 h 3882982"/>
              <a:gd name="connsiteX88" fmla="*/ 2770654 w 3894391"/>
              <a:gd name="connsiteY88" fmla="*/ 340587 h 3882982"/>
              <a:gd name="connsiteX89" fmla="*/ 2773374 w 3894391"/>
              <a:gd name="connsiteY89" fmla="*/ 333155 h 3882982"/>
              <a:gd name="connsiteX90" fmla="*/ 2795327 w 3894391"/>
              <a:gd name="connsiteY90" fmla="*/ 247777 h 3882982"/>
              <a:gd name="connsiteX91" fmla="*/ 2806787 w 3894391"/>
              <a:gd name="connsiteY91" fmla="*/ 204670 h 3882982"/>
              <a:gd name="connsiteX92" fmla="*/ 2807361 w 3894391"/>
              <a:gd name="connsiteY92" fmla="*/ 200975 h 3882982"/>
              <a:gd name="connsiteX93" fmla="*/ 2808358 w 3894391"/>
              <a:gd name="connsiteY93" fmla="*/ 197096 h 3882982"/>
              <a:gd name="connsiteX94" fmla="*/ 2827311 w 3894391"/>
              <a:gd name="connsiteY94" fmla="*/ 72915 h 3882982"/>
              <a:gd name="connsiteX95" fmla="*/ 2830423 w 3894391"/>
              <a:gd name="connsiteY95" fmla="*/ 134563 h 3882982"/>
              <a:gd name="connsiteX96" fmla="*/ 3464544 w 3894391"/>
              <a:gd name="connsiteY96" fmla="*/ 1467602 h 3882982"/>
              <a:gd name="connsiteX97" fmla="*/ 3579874 w 3894391"/>
              <a:gd name="connsiteY97" fmla="*/ 1572421 h 3882982"/>
              <a:gd name="connsiteX98" fmla="*/ 3660488 w 3894391"/>
              <a:gd name="connsiteY98" fmla="*/ 1682073 h 3882982"/>
              <a:gd name="connsiteX99" fmla="*/ 3478563 w 3894391"/>
              <a:gd name="connsiteY99" fmla="*/ 3467154 h 3882982"/>
              <a:gd name="connsiteX100" fmla="*/ 1470766 w 3894391"/>
              <a:gd name="connsiteY100" fmla="*/ 3467154 h 3882982"/>
              <a:gd name="connsiteX101" fmla="*/ 1410992 w 3894391"/>
              <a:gd name="connsiteY101" fmla="*/ 3401022 h 3882982"/>
              <a:gd name="connsiteX102" fmla="*/ 1409316 w 3894391"/>
              <a:gd name="connsiteY102" fmla="*/ 3402698 h 3882982"/>
              <a:gd name="connsiteX103" fmla="*/ 1304244 w 3894391"/>
              <a:gd name="connsiteY103" fmla="*/ 3292491 h 3882982"/>
              <a:gd name="connsiteX104" fmla="*/ 4293 w 3894391"/>
              <a:gd name="connsiteY104" fmla="*/ 169773 h 38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894391" h="3882982">
                <a:moveTo>
                  <a:pt x="0" y="0"/>
                </a:moveTo>
                <a:lnTo>
                  <a:pt x="2244" y="0"/>
                </a:lnTo>
                <a:lnTo>
                  <a:pt x="5078" y="56130"/>
                </a:lnTo>
                <a:lnTo>
                  <a:pt x="5083" y="56161"/>
                </a:lnTo>
                <a:lnTo>
                  <a:pt x="24846" y="188422"/>
                </a:lnTo>
                <a:lnTo>
                  <a:pt x="25951" y="192892"/>
                </a:lnTo>
                <a:lnTo>
                  <a:pt x="26592" y="197096"/>
                </a:lnTo>
                <a:lnTo>
                  <a:pt x="36887" y="237135"/>
                </a:lnTo>
                <a:lnTo>
                  <a:pt x="56491" y="316440"/>
                </a:lnTo>
                <a:lnTo>
                  <a:pt x="59491" y="325046"/>
                </a:lnTo>
                <a:lnTo>
                  <a:pt x="61576" y="333155"/>
                </a:lnTo>
                <a:lnTo>
                  <a:pt x="77205" y="375856"/>
                </a:lnTo>
                <a:lnTo>
                  <a:pt x="99427" y="439597"/>
                </a:lnTo>
                <a:lnTo>
                  <a:pt x="105054" y="451945"/>
                </a:lnTo>
                <a:lnTo>
                  <a:pt x="109317" y="463593"/>
                </a:lnTo>
                <a:lnTo>
                  <a:pt x="128649" y="503724"/>
                </a:lnTo>
                <a:lnTo>
                  <a:pt x="153066" y="557304"/>
                </a:lnTo>
                <a:lnTo>
                  <a:pt x="161995" y="572945"/>
                </a:lnTo>
                <a:lnTo>
                  <a:pt x="169102" y="587697"/>
                </a:lnTo>
                <a:lnTo>
                  <a:pt x="190933" y="623632"/>
                </a:lnTo>
                <a:lnTo>
                  <a:pt x="216818" y="668974"/>
                </a:lnTo>
                <a:lnTo>
                  <a:pt x="229673" y="687401"/>
                </a:lnTo>
                <a:lnTo>
                  <a:pt x="240215" y="704754"/>
                </a:lnTo>
                <a:lnTo>
                  <a:pt x="263510" y="735905"/>
                </a:lnTo>
                <a:lnTo>
                  <a:pt x="290098" y="774018"/>
                </a:lnTo>
                <a:lnTo>
                  <a:pt x="307453" y="794670"/>
                </a:lnTo>
                <a:lnTo>
                  <a:pt x="321945" y="814049"/>
                </a:lnTo>
                <a:lnTo>
                  <a:pt x="345774" y="840269"/>
                </a:lnTo>
                <a:lnTo>
                  <a:pt x="372315" y="871849"/>
                </a:lnTo>
                <a:lnTo>
                  <a:pt x="394709" y="894110"/>
                </a:lnTo>
                <a:lnTo>
                  <a:pt x="413577" y="914870"/>
                </a:lnTo>
                <a:lnTo>
                  <a:pt x="437101" y="936250"/>
                </a:lnTo>
                <a:lnTo>
                  <a:pt x="462883" y="961879"/>
                </a:lnTo>
                <a:lnTo>
                  <a:pt x="490829" y="985081"/>
                </a:lnTo>
                <a:lnTo>
                  <a:pt x="514397" y="1006502"/>
                </a:lnTo>
                <a:lnTo>
                  <a:pt x="536857" y="1023297"/>
                </a:lnTo>
                <a:lnTo>
                  <a:pt x="561213" y="1043519"/>
                </a:lnTo>
                <a:lnTo>
                  <a:pt x="595218" y="1066938"/>
                </a:lnTo>
                <a:lnTo>
                  <a:pt x="623692" y="1088231"/>
                </a:lnTo>
                <a:lnTo>
                  <a:pt x="644407" y="1100816"/>
                </a:lnTo>
                <a:lnTo>
                  <a:pt x="666717" y="1116181"/>
                </a:lnTo>
                <a:lnTo>
                  <a:pt x="684240" y="1125015"/>
                </a:lnTo>
                <a:lnTo>
                  <a:pt x="740749" y="1159345"/>
                </a:lnTo>
                <a:cubicBezTo>
                  <a:pt x="780982" y="1181201"/>
                  <a:pt x="822390" y="1201168"/>
                  <a:pt x="864853" y="1219129"/>
                </a:cubicBezTo>
                <a:lnTo>
                  <a:pt x="880660" y="1224036"/>
                </a:lnTo>
                <a:lnTo>
                  <a:pt x="896897" y="1232221"/>
                </a:lnTo>
                <a:lnTo>
                  <a:pt x="1052329" y="1277325"/>
                </a:lnTo>
                <a:lnTo>
                  <a:pt x="1131351" y="1301854"/>
                </a:lnTo>
                <a:lnTo>
                  <a:pt x="1142975" y="1303628"/>
                </a:lnTo>
                <a:lnTo>
                  <a:pt x="1148718" y="1305295"/>
                </a:lnTo>
                <a:lnTo>
                  <a:pt x="1162316" y="1306580"/>
                </a:lnTo>
                <a:lnTo>
                  <a:pt x="1272316" y="1323368"/>
                </a:lnTo>
                <a:cubicBezTo>
                  <a:pt x="1320043" y="1328215"/>
                  <a:pt x="1368469" y="1330698"/>
                  <a:pt x="1417475" y="1330698"/>
                </a:cubicBezTo>
                <a:cubicBezTo>
                  <a:pt x="1463418" y="1330698"/>
                  <a:pt x="1508851" y="1328516"/>
                  <a:pt x="1553677" y="1324249"/>
                </a:cubicBezTo>
                <a:lnTo>
                  <a:pt x="1558311" y="1323587"/>
                </a:lnTo>
                <a:lnTo>
                  <a:pt x="1562634" y="1323368"/>
                </a:lnTo>
                <a:lnTo>
                  <a:pt x="1604154" y="1317031"/>
                </a:lnTo>
                <a:lnTo>
                  <a:pt x="1648182" y="1310736"/>
                </a:lnTo>
                <a:lnTo>
                  <a:pt x="1648910" y="1310201"/>
                </a:lnTo>
                <a:lnTo>
                  <a:pt x="1703600" y="1301854"/>
                </a:lnTo>
                <a:cubicBezTo>
                  <a:pt x="1888441" y="1264030"/>
                  <a:pt x="2060198" y="1190285"/>
                  <a:pt x="2211258" y="1088231"/>
                </a:cubicBezTo>
                <a:lnTo>
                  <a:pt x="2244122" y="1063656"/>
                </a:lnTo>
                <a:lnTo>
                  <a:pt x="2244598" y="1063587"/>
                </a:lnTo>
                <a:lnTo>
                  <a:pt x="2273737" y="1043519"/>
                </a:lnTo>
                <a:lnTo>
                  <a:pt x="2295578" y="1025178"/>
                </a:lnTo>
                <a:lnTo>
                  <a:pt x="2320553" y="1006502"/>
                </a:lnTo>
                <a:lnTo>
                  <a:pt x="2353793" y="976291"/>
                </a:lnTo>
                <a:lnTo>
                  <a:pt x="2383825" y="951072"/>
                </a:lnTo>
                <a:lnTo>
                  <a:pt x="2401249" y="933161"/>
                </a:lnTo>
                <a:lnTo>
                  <a:pt x="2421374" y="914870"/>
                </a:lnTo>
                <a:lnTo>
                  <a:pt x="2454522" y="878398"/>
                </a:lnTo>
                <a:lnTo>
                  <a:pt x="2483995" y="848100"/>
                </a:lnTo>
                <a:lnTo>
                  <a:pt x="2497343" y="831282"/>
                </a:lnTo>
                <a:lnTo>
                  <a:pt x="2513006" y="814049"/>
                </a:lnTo>
                <a:lnTo>
                  <a:pt x="2545343" y="770805"/>
                </a:lnTo>
                <a:lnTo>
                  <a:pt x="2573411" y="735440"/>
                </a:lnTo>
                <a:lnTo>
                  <a:pt x="2583099" y="720315"/>
                </a:lnTo>
                <a:lnTo>
                  <a:pt x="2594735" y="704754"/>
                </a:lnTo>
                <a:lnTo>
                  <a:pt x="2625510" y="654097"/>
                </a:lnTo>
                <a:lnTo>
                  <a:pt x="2651236" y="613930"/>
                </a:lnTo>
                <a:lnTo>
                  <a:pt x="2657750" y="601029"/>
                </a:lnTo>
                <a:lnTo>
                  <a:pt x="2665849" y="587697"/>
                </a:lnTo>
                <a:lnTo>
                  <a:pt x="2694294" y="528649"/>
                </a:lnTo>
                <a:lnTo>
                  <a:pt x="2716631" y="484407"/>
                </a:lnTo>
                <a:lnTo>
                  <a:pt x="2720525" y="474196"/>
                </a:lnTo>
                <a:lnTo>
                  <a:pt x="2725633" y="463593"/>
                </a:lnTo>
                <a:lnTo>
                  <a:pt x="2751029" y="394206"/>
                </a:lnTo>
                <a:lnTo>
                  <a:pt x="2768761" y="347708"/>
                </a:lnTo>
                <a:lnTo>
                  <a:pt x="2770654" y="340587"/>
                </a:lnTo>
                <a:lnTo>
                  <a:pt x="2773374" y="333155"/>
                </a:lnTo>
                <a:lnTo>
                  <a:pt x="2795327" y="247777"/>
                </a:lnTo>
                <a:lnTo>
                  <a:pt x="2806787" y="204670"/>
                </a:lnTo>
                <a:lnTo>
                  <a:pt x="2807361" y="200975"/>
                </a:lnTo>
                <a:lnTo>
                  <a:pt x="2808358" y="197096"/>
                </a:lnTo>
                <a:lnTo>
                  <a:pt x="2827311" y="72915"/>
                </a:lnTo>
                <a:lnTo>
                  <a:pt x="2830423" y="134563"/>
                </a:lnTo>
                <a:cubicBezTo>
                  <a:pt x="2883092" y="653177"/>
                  <a:pt x="3115574" y="1118632"/>
                  <a:pt x="3464544" y="1467602"/>
                </a:cubicBezTo>
                <a:lnTo>
                  <a:pt x="3579874" y="1572421"/>
                </a:lnTo>
                <a:lnTo>
                  <a:pt x="3660488" y="1682073"/>
                </a:lnTo>
                <a:cubicBezTo>
                  <a:pt x="4024338" y="2233143"/>
                  <a:pt x="3963696" y="2982021"/>
                  <a:pt x="3478563" y="3467154"/>
                </a:cubicBezTo>
                <a:cubicBezTo>
                  <a:pt x="2924125" y="4021592"/>
                  <a:pt x="2025204" y="4021592"/>
                  <a:pt x="1470766" y="3467154"/>
                </a:cubicBezTo>
                <a:lnTo>
                  <a:pt x="1410992" y="3401022"/>
                </a:lnTo>
                <a:lnTo>
                  <a:pt x="1409316" y="3402698"/>
                </a:lnTo>
                <a:lnTo>
                  <a:pt x="1304244" y="3292491"/>
                </a:lnTo>
                <a:cubicBezTo>
                  <a:pt x="546613" y="2458911"/>
                  <a:pt x="65124" y="1369834"/>
                  <a:pt x="4293" y="1697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0">
              <a:latin typeface="+mj-lt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65FE3735-08ED-2520-CBD5-9E5175F858A1}"/>
              </a:ext>
            </a:extLst>
          </p:cNvPr>
          <p:cNvSpPr/>
          <p:nvPr/>
        </p:nvSpPr>
        <p:spPr>
          <a:xfrm>
            <a:off x="2953205" y="2452001"/>
            <a:ext cx="1334721" cy="1952978"/>
          </a:xfrm>
          <a:custGeom>
            <a:avLst/>
            <a:gdLst>
              <a:gd name="connsiteX0" fmla="*/ 1411569 w 3356627"/>
              <a:gd name="connsiteY0" fmla="*/ 0 h 4911453"/>
              <a:gd name="connsiteX1" fmla="*/ 1413244 w 3356627"/>
              <a:gd name="connsiteY1" fmla="*/ 1675 h 4911453"/>
              <a:gd name="connsiteX2" fmla="*/ 1375557 w 3356627"/>
              <a:gd name="connsiteY2" fmla="*/ 43370 h 4911453"/>
              <a:gd name="connsiteX3" fmla="*/ 1375281 w 3356627"/>
              <a:gd name="connsiteY3" fmla="*/ 43745 h 4911453"/>
              <a:gd name="connsiteX4" fmla="*/ 1295991 w 3356627"/>
              <a:gd name="connsiteY4" fmla="*/ 150893 h 4911453"/>
              <a:gd name="connsiteX5" fmla="*/ 1293621 w 3356627"/>
              <a:gd name="connsiteY5" fmla="*/ 154821 h 4911453"/>
              <a:gd name="connsiteX6" fmla="*/ 1291092 w 3356627"/>
              <a:gd name="connsiteY6" fmla="*/ 158261 h 4911453"/>
              <a:gd name="connsiteX7" fmla="*/ 1269971 w 3356627"/>
              <a:gd name="connsiteY7" fmla="*/ 194001 h 4911453"/>
              <a:gd name="connsiteX8" fmla="*/ 1227846 w 3356627"/>
              <a:gd name="connsiteY8" fmla="*/ 263793 h 4911453"/>
              <a:gd name="connsiteX9" fmla="*/ 1223891 w 3356627"/>
              <a:gd name="connsiteY9" fmla="*/ 271981 h 4911453"/>
              <a:gd name="connsiteX10" fmla="*/ 1219621 w 3356627"/>
              <a:gd name="connsiteY10" fmla="*/ 279206 h 4911453"/>
              <a:gd name="connsiteX11" fmla="*/ 1200430 w 3356627"/>
              <a:gd name="connsiteY11" fmla="*/ 320556 h 4911453"/>
              <a:gd name="connsiteX12" fmla="*/ 1171121 w 3356627"/>
              <a:gd name="connsiteY12" fmla="*/ 381238 h 4911453"/>
              <a:gd name="connsiteX13" fmla="*/ 1166377 w 3356627"/>
              <a:gd name="connsiteY13" fmla="*/ 393927 h 4911453"/>
              <a:gd name="connsiteX14" fmla="*/ 1161145 w 3356627"/>
              <a:gd name="connsiteY14" fmla="*/ 405198 h 4911453"/>
              <a:gd name="connsiteX15" fmla="*/ 1146410 w 3356627"/>
              <a:gd name="connsiteY15" fmla="*/ 447325 h 4911453"/>
              <a:gd name="connsiteX16" fmla="*/ 1125818 w 3356627"/>
              <a:gd name="connsiteY16" fmla="*/ 502398 h 4911453"/>
              <a:gd name="connsiteX17" fmla="*/ 1121079 w 3356627"/>
              <a:gd name="connsiteY17" fmla="*/ 519746 h 4911453"/>
              <a:gd name="connsiteX18" fmla="*/ 1115664 w 3356627"/>
              <a:gd name="connsiteY18" fmla="*/ 535227 h 4911453"/>
              <a:gd name="connsiteX19" fmla="*/ 1105675 w 3356627"/>
              <a:gd name="connsiteY19" fmla="*/ 576140 h 4911453"/>
              <a:gd name="connsiteX20" fmla="*/ 1091935 w 3356627"/>
              <a:gd name="connsiteY20" fmla="*/ 626440 h 4911453"/>
              <a:gd name="connsiteX21" fmla="*/ 1088000 w 3356627"/>
              <a:gd name="connsiteY21" fmla="*/ 648531 h 4911453"/>
              <a:gd name="connsiteX22" fmla="*/ 1083177 w 3356627"/>
              <a:gd name="connsiteY22" fmla="*/ 668284 h 4911453"/>
              <a:gd name="connsiteX23" fmla="*/ 1077614 w 3356627"/>
              <a:gd name="connsiteY23" fmla="*/ 706837 h 4911453"/>
              <a:gd name="connsiteX24" fmla="*/ 1069474 w 3356627"/>
              <a:gd name="connsiteY24" fmla="*/ 752534 h 4911453"/>
              <a:gd name="connsiteX25" fmla="*/ 1067146 w 3356627"/>
              <a:gd name="connsiteY25" fmla="*/ 779378 h 4911453"/>
              <a:gd name="connsiteX26" fmla="*/ 1063685 w 3356627"/>
              <a:gd name="connsiteY26" fmla="*/ 803359 h 4911453"/>
              <a:gd name="connsiteX27" fmla="*/ 1061994 w 3356627"/>
              <a:gd name="connsiteY27" fmla="*/ 838792 h 4911453"/>
              <a:gd name="connsiteX28" fmla="*/ 1058433 w 3356627"/>
              <a:gd name="connsiteY28" fmla="*/ 879848 h 4911453"/>
              <a:gd name="connsiteX29" fmla="*/ 1058527 w 3356627"/>
              <a:gd name="connsiteY29" fmla="*/ 911391 h 4911453"/>
              <a:gd name="connsiteX30" fmla="*/ 1057188 w 3356627"/>
              <a:gd name="connsiteY30" fmla="*/ 939443 h 4911453"/>
              <a:gd name="connsiteX31" fmla="*/ 1058706 w 3356627"/>
              <a:gd name="connsiteY31" fmla="*/ 971231 h 4911453"/>
              <a:gd name="connsiteX32" fmla="*/ 1058814 w 3356627"/>
              <a:gd name="connsiteY32" fmla="*/ 1007549 h 4911453"/>
              <a:gd name="connsiteX33" fmla="*/ 1062165 w 3356627"/>
              <a:gd name="connsiteY33" fmla="*/ 1043682 h 4911453"/>
              <a:gd name="connsiteX34" fmla="*/ 1063685 w 3356627"/>
              <a:gd name="connsiteY34" fmla="*/ 1075527 h 4911453"/>
              <a:gd name="connsiteX35" fmla="*/ 1067695 w 3356627"/>
              <a:gd name="connsiteY35" fmla="*/ 1103314 h 4911453"/>
              <a:gd name="connsiteX36" fmla="*/ 1070616 w 3356627"/>
              <a:gd name="connsiteY36" fmla="*/ 1134807 h 4911453"/>
              <a:gd name="connsiteX37" fmla="*/ 1078094 w 3356627"/>
              <a:gd name="connsiteY37" fmla="*/ 1175377 h 4911453"/>
              <a:gd name="connsiteX38" fmla="*/ 1083177 w 3356627"/>
              <a:gd name="connsiteY38" fmla="*/ 1210602 h 4911453"/>
              <a:gd name="connsiteX39" fmla="*/ 1088932 w 3356627"/>
              <a:gd name="connsiteY39" fmla="*/ 1234171 h 4911453"/>
              <a:gd name="connsiteX40" fmla="*/ 1093839 w 3356627"/>
              <a:gd name="connsiteY40" fmla="*/ 1260790 h 4911453"/>
              <a:gd name="connsiteX41" fmla="*/ 1106381 w 3356627"/>
              <a:gd name="connsiteY41" fmla="*/ 1305636 h 4911453"/>
              <a:gd name="connsiteX42" fmla="*/ 1115664 w 3356627"/>
              <a:gd name="connsiteY42" fmla="*/ 1343659 h 4911453"/>
              <a:gd name="connsiteX43" fmla="*/ 1122400 w 3356627"/>
              <a:gd name="connsiteY43" fmla="*/ 1362915 h 4911453"/>
              <a:gd name="connsiteX44" fmla="*/ 1128483 w 3356627"/>
              <a:gd name="connsiteY44" fmla="*/ 1384666 h 4911453"/>
              <a:gd name="connsiteX45" fmla="*/ 1147150 w 3356627"/>
              <a:gd name="connsiteY45" fmla="*/ 1433674 h 4911453"/>
              <a:gd name="connsiteX46" fmla="*/ 1161145 w 3356627"/>
              <a:gd name="connsiteY46" fmla="*/ 1473687 h 4911453"/>
              <a:gd name="connsiteX47" fmla="*/ 1168089 w 3356627"/>
              <a:gd name="connsiteY47" fmla="*/ 1488648 h 4911453"/>
              <a:gd name="connsiteX48" fmla="*/ 1174548 w 3356627"/>
              <a:gd name="connsiteY48" fmla="*/ 1505604 h 4911453"/>
              <a:gd name="connsiteX49" fmla="*/ 1200671 w 3356627"/>
              <a:gd name="connsiteY49" fmla="*/ 1558848 h 4911453"/>
              <a:gd name="connsiteX50" fmla="*/ 1219621 w 3356627"/>
              <a:gd name="connsiteY50" fmla="*/ 1599679 h 4911453"/>
              <a:gd name="connsiteX51" fmla="*/ 1225997 w 3356627"/>
              <a:gd name="connsiteY51" fmla="*/ 1610468 h 4911453"/>
              <a:gd name="connsiteX52" fmla="*/ 1232033 w 3356627"/>
              <a:gd name="connsiteY52" fmla="*/ 1622772 h 4911453"/>
              <a:gd name="connsiteX53" fmla="*/ 1267645 w 3356627"/>
              <a:gd name="connsiteY53" fmla="*/ 1680947 h 4911453"/>
              <a:gd name="connsiteX54" fmla="*/ 1291092 w 3356627"/>
              <a:gd name="connsiteY54" fmla="*/ 1720625 h 4911453"/>
              <a:gd name="connsiteX55" fmla="*/ 1296121 w 3356627"/>
              <a:gd name="connsiteY55" fmla="*/ 1727466 h 4911453"/>
              <a:gd name="connsiteX56" fmla="*/ 1300941 w 3356627"/>
              <a:gd name="connsiteY56" fmla="*/ 1735339 h 4911453"/>
              <a:gd name="connsiteX57" fmla="*/ 1350649 w 3356627"/>
              <a:gd name="connsiteY57" fmla="*/ 1801636 h 4911453"/>
              <a:gd name="connsiteX58" fmla="*/ 1375557 w 3356627"/>
              <a:gd name="connsiteY58" fmla="*/ 1835515 h 4911453"/>
              <a:gd name="connsiteX59" fmla="*/ 1378461 w 3356627"/>
              <a:gd name="connsiteY59" fmla="*/ 1838728 h 4911453"/>
              <a:gd name="connsiteX60" fmla="*/ 1381269 w 3356627"/>
              <a:gd name="connsiteY60" fmla="*/ 1842473 h 4911453"/>
              <a:gd name="connsiteX61" fmla="*/ 1472992 w 3356627"/>
              <a:gd name="connsiteY61" fmla="*/ 1943314 h 4911453"/>
              <a:gd name="connsiteX62" fmla="*/ 1473017 w 3356627"/>
              <a:gd name="connsiteY62" fmla="*/ 1943341 h 4911453"/>
              <a:gd name="connsiteX63" fmla="*/ 1473018 w 3356627"/>
              <a:gd name="connsiteY63" fmla="*/ 1943342 h 4911453"/>
              <a:gd name="connsiteX64" fmla="*/ 1573887 w 3356627"/>
              <a:gd name="connsiteY64" fmla="*/ 2035092 h 4911453"/>
              <a:gd name="connsiteX65" fmla="*/ 1577640 w 3356627"/>
              <a:gd name="connsiteY65" fmla="*/ 2037906 h 4911453"/>
              <a:gd name="connsiteX66" fmla="*/ 1580843 w 3356627"/>
              <a:gd name="connsiteY66" fmla="*/ 2040801 h 4911453"/>
              <a:gd name="connsiteX67" fmla="*/ 1614625 w 3356627"/>
              <a:gd name="connsiteY67" fmla="*/ 2065637 h 4911453"/>
              <a:gd name="connsiteX68" fmla="*/ 1650266 w 3356627"/>
              <a:gd name="connsiteY68" fmla="*/ 2092360 h 4911453"/>
              <a:gd name="connsiteX69" fmla="*/ 1651160 w 3356627"/>
              <a:gd name="connsiteY69" fmla="*/ 2092497 h 4911453"/>
              <a:gd name="connsiteX70" fmla="*/ 1695733 w 3356627"/>
              <a:gd name="connsiteY70" fmla="*/ 2125266 h 4911453"/>
              <a:gd name="connsiteX71" fmla="*/ 2205756 w 3356627"/>
              <a:gd name="connsiteY71" fmla="*/ 2333180 h 4911453"/>
              <a:gd name="connsiteX72" fmla="*/ 2246374 w 3356627"/>
              <a:gd name="connsiteY72" fmla="*/ 2339042 h 4911453"/>
              <a:gd name="connsiteX73" fmla="*/ 2246762 w 3356627"/>
              <a:gd name="connsiteY73" fmla="*/ 2339332 h 4911453"/>
              <a:gd name="connsiteX74" fmla="*/ 2281553 w 3356627"/>
              <a:gd name="connsiteY74" fmla="*/ 2345745 h 4911453"/>
              <a:gd name="connsiteX75" fmla="*/ 2309994 w 3356627"/>
              <a:gd name="connsiteY75" fmla="*/ 2348222 h 4911453"/>
              <a:gd name="connsiteX76" fmla="*/ 2340831 w 3356627"/>
              <a:gd name="connsiteY76" fmla="*/ 2352672 h 4911453"/>
              <a:gd name="connsiteX77" fmla="*/ 2385654 w 3356627"/>
              <a:gd name="connsiteY77" fmla="*/ 2354812 h 4911453"/>
              <a:gd name="connsiteX78" fmla="*/ 2424766 w 3356627"/>
              <a:gd name="connsiteY78" fmla="*/ 2358219 h 4911453"/>
              <a:gd name="connsiteX79" fmla="*/ 2449781 w 3356627"/>
              <a:gd name="connsiteY79" fmla="*/ 2357874 h 4911453"/>
              <a:gd name="connsiteX80" fmla="*/ 2476916 w 3356627"/>
              <a:gd name="connsiteY80" fmla="*/ 2359170 h 4911453"/>
              <a:gd name="connsiteX81" fmla="*/ 2526091 w 3356627"/>
              <a:gd name="connsiteY81" fmla="*/ 2356822 h 4911453"/>
              <a:gd name="connsiteX82" fmla="*/ 2568410 w 3356627"/>
              <a:gd name="connsiteY82" fmla="*/ 2356238 h 4911453"/>
              <a:gd name="connsiteX83" fmla="*/ 2589767 w 3356627"/>
              <a:gd name="connsiteY83" fmla="*/ 2353782 h 4911453"/>
              <a:gd name="connsiteX84" fmla="*/ 2613000 w 3356627"/>
              <a:gd name="connsiteY84" fmla="*/ 2352672 h 4911453"/>
              <a:gd name="connsiteX85" fmla="*/ 2666383 w 3356627"/>
              <a:gd name="connsiteY85" fmla="*/ 2344969 h 4911453"/>
              <a:gd name="connsiteX86" fmla="*/ 2711299 w 3356627"/>
              <a:gd name="connsiteY86" fmla="*/ 2339803 h 4911453"/>
              <a:gd name="connsiteX87" fmla="*/ 2728868 w 3356627"/>
              <a:gd name="connsiteY87" fmla="*/ 2335952 h 4911453"/>
              <a:gd name="connsiteX88" fmla="*/ 2748075 w 3356627"/>
              <a:gd name="connsiteY88" fmla="*/ 2333180 h 4911453"/>
              <a:gd name="connsiteX89" fmla="*/ 2805586 w 3356627"/>
              <a:gd name="connsiteY89" fmla="*/ 2319139 h 4911453"/>
              <a:gd name="connsiteX90" fmla="*/ 2852249 w 3356627"/>
              <a:gd name="connsiteY90" fmla="*/ 2308912 h 4911453"/>
              <a:gd name="connsiteX91" fmla="*/ 2865999 w 3356627"/>
              <a:gd name="connsiteY91" fmla="*/ 2304389 h 4911453"/>
              <a:gd name="connsiteX92" fmla="*/ 2881131 w 3356627"/>
              <a:gd name="connsiteY92" fmla="*/ 2300694 h 4911453"/>
              <a:gd name="connsiteX93" fmla="*/ 2942914 w 3356627"/>
              <a:gd name="connsiteY93" fmla="*/ 2279084 h 4911453"/>
              <a:gd name="connsiteX94" fmla="*/ 2990078 w 3356627"/>
              <a:gd name="connsiteY94" fmla="*/ 2263567 h 4911453"/>
              <a:gd name="connsiteX95" fmla="*/ 3000070 w 3356627"/>
              <a:gd name="connsiteY95" fmla="*/ 2259092 h 4911453"/>
              <a:gd name="connsiteX96" fmla="*/ 3011160 w 3356627"/>
              <a:gd name="connsiteY96" fmla="*/ 2255213 h 4911453"/>
              <a:gd name="connsiteX97" fmla="*/ 3078077 w 3356627"/>
              <a:gd name="connsiteY97" fmla="*/ 2224155 h 4911453"/>
              <a:gd name="connsiteX98" fmla="*/ 3123600 w 3356627"/>
              <a:gd name="connsiteY98" fmla="*/ 2203767 h 4911453"/>
              <a:gd name="connsiteX99" fmla="*/ 3129988 w 3356627"/>
              <a:gd name="connsiteY99" fmla="*/ 2200062 h 4911453"/>
              <a:gd name="connsiteX100" fmla="*/ 3137152 w 3356627"/>
              <a:gd name="connsiteY100" fmla="*/ 2196737 h 4911453"/>
              <a:gd name="connsiteX101" fmla="*/ 3212888 w 3356627"/>
              <a:gd name="connsiteY101" fmla="*/ 2151982 h 4911453"/>
              <a:gd name="connsiteX102" fmla="*/ 3251632 w 3356627"/>
              <a:gd name="connsiteY102" fmla="*/ 2129512 h 4911453"/>
              <a:gd name="connsiteX103" fmla="*/ 3254663 w 3356627"/>
              <a:gd name="connsiteY103" fmla="*/ 2127296 h 4911453"/>
              <a:gd name="connsiteX104" fmla="*/ 3258098 w 3356627"/>
              <a:gd name="connsiteY104" fmla="*/ 2125266 h 4911453"/>
              <a:gd name="connsiteX105" fmla="*/ 3356627 w 3356627"/>
              <a:gd name="connsiteY105" fmla="*/ 2052829 h 4911453"/>
              <a:gd name="connsiteX106" fmla="*/ 3324554 w 3356627"/>
              <a:gd name="connsiteY106" fmla="*/ 2088119 h 4911453"/>
              <a:gd name="connsiteX107" fmla="*/ 2821297 w 3356627"/>
              <a:gd name="connsiteY107" fmla="*/ 3489985 h 4911453"/>
              <a:gd name="connsiteX108" fmla="*/ 2829563 w 3356627"/>
              <a:gd name="connsiteY108" fmla="*/ 3653670 h 4911453"/>
              <a:gd name="connsiteX109" fmla="*/ 2810610 w 3356627"/>
              <a:gd name="connsiteY109" fmla="*/ 3777851 h 4911453"/>
              <a:gd name="connsiteX110" fmla="*/ 1419727 w 3356627"/>
              <a:gd name="connsiteY110" fmla="*/ 4911453 h 4911453"/>
              <a:gd name="connsiteX111" fmla="*/ 0 w 3356627"/>
              <a:gd name="connsiteY111" fmla="*/ 3491726 h 4911453"/>
              <a:gd name="connsiteX112" fmla="*/ 4496 w 3356627"/>
              <a:gd name="connsiteY112" fmla="*/ 3402699 h 4911453"/>
              <a:gd name="connsiteX113" fmla="*/ 2252 w 3356627"/>
              <a:gd name="connsiteY113" fmla="*/ 3402699 h 4911453"/>
              <a:gd name="connsiteX114" fmla="*/ 6545 w 3356627"/>
              <a:gd name="connsiteY114" fmla="*/ 3232925 h 4911453"/>
              <a:gd name="connsiteX115" fmla="*/ 1306496 w 3356627"/>
              <a:gd name="connsiteY115" fmla="*/ 110207 h 491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3356627" h="4911453">
                <a:moveTo>
                  <a:pt x="1411569" y="0"/>
                </a:moveTo>
                <a:lnTo>
                  <a:pt x="1413244" y="1675"/>
                </a:lnTo>
                <a:lnTo>
                  <a:pt x="1375557" y="43370"/>
                </a:lnTo>
                <a:lnTo>
                  <a:pt x="1375281" y="43745"/>
                </a:lnTo>
                <a:lnTo>
                  <a:pt x="1295991" y="150893"/>
                </a:lnTo>
                <a:lnTo>
                  <a:pt x="1293621" y="154821"/>
                </a:lnTo>
                <a:lnTo>
                  <a:pt x="1291092" y="158261"/>
                </a:lnTo>
                <a:lnTo>
                  <a:pt x="1269971" y="194001"/>
                </a:lnTo>
                <a:lnTo>
                  <a:pt x="1227846" y="263793"/>
                </a:lnTo>
                <a:lnTo>
                  <a:pt x="1223891" y="271981"/>
                </a:lnTo>
                <a:lnTo>
                  <a:pt x="1219621" y="279206"/>
                </a:lnTo>
                <a:lnTo>
                  <a:pt x="1200430" y="320556"/>
                </a:lnTo>
                <a:lnTo>
                  <a:pt x="1171121" y="381238"/>
                </a:lnTo>
                <a:lnTo>
                  <a:pt x="1166377" y="393927"/>
                </a:lnTo>
                <a:lnTo>
                  <a:pt x="1161145" y="405198"/>
                </a:lnTo>
                <a:lnTo>
                  <a:pt x="1146410" y="447325"/>
                </a:lnTo>
                <a:lnTo>
                  <a:pt x="1125818" y="502398"/>
                </a:lnTo>
                <a:lnTo>
                  <a:pt x="1121079" y="519746"/>
                </a:lnTo>
                <a:lnTo>
                  <a:pt x="1115664" y="535227"/>
                </a:lnTo>
                <a:lnTo>
                  <a:pt x="1105675" y="576140"/>
                </a:lnTo>
                <a:lnTo>
                  <a:pt x="1091935" y="626440"/>
                </a:lnTo>
                <a:lnTo>
                  <a:pt x="1088000" y="648531"/>
                </a:lnTo>
                <a:lnTo>
                  <a:pt x="1083177" y="668284"/>
                </a:lnTo>
                <a:lnTo>
                  <a:pt x="1077614" y="706837"/>
                </a:lnTo>
                <a:lnTo>
                  <a:pt x="1069474" y="752534"/>
                </a:lnTo>
                <a:lnTo>
                  <a:pt x="1067146" y="779378"/>
                </a:lnTo>
                <a:lnTo>
                  <a:pt x="1063685" y="803359"/>
                </a:lnTo>
                <a:lnTo>
                  <a:pt x="1061994" y="838792"/>
                </a:lnTo>
                <a:lnTo>
                  <a:pt x="1058433" y="879848"/>
                </a:lnTo>
                <a:lnTo>
                  <a:pt x="1058527" y="911391"/>
                </a:lnTo>
                <a:lnTo>
                  <a:pt x="1057188" y="939443"/>
                </a:lnTo>
                <a:lnTo>
                  <a:pt x="1058706" y="971231"/>
                </a:lnTo>
                <a:lnTo>
                  <a:pt x="1058814" y="1007549"/>
                </a:lnTo>
                <a:lnTo>
                  <a:pt x="1062165" y="1043682"/>
                </a:lnTo>
                <a:lnTo>
                  <a:pt x="1063685" y="1075527"/>
                </a:lnTo>
                <a:lnTo>
                  <a:pt x="1067695" y="1103314"/>
                </a:lnTo>
                <a:lnTo>
                  <a:pt x="1070616" y="1134807"/>
                </a:lnTo>
                <a:lnTo>
                  <a:pt x="1078094" y="1175377"/>
                </a:lnTo>
                <a:lnTo>
                  <a:pt x="1083177" y="1210602"/>
                </a:lnTo>
                <a:lnTo>
                  <a:pt x="1088932" y="1234171"/>
                </a:lnTo>
                <a:lnTo>
                  <a:pt x="1093839" y="1260790"/>
                </a:lnTo>
                <a:lnTo>
                  <a:pt x="1106381" y="1305636"/>
                </a:lnTo>
                <a:lnTo>
                  <a:pt x="1115664" y="1343659"/>
                </a:lnTo>
                <a:lnTo>
                  <a:pt x="1122400" y="1362915"/>
                </a:lnTo>
                <a:lnTo>
                  <a:pt x="1128483" y="1384666"/>
                </a:lnTo>
                <a:lnTo>
                  <a:pt x="1147150" y="1433674"/>
                </a:lnTo>
                <a:lnTo>
                  <a:pt x="1161145" y="1473687"/>
                </a:lnTo>
                <a:lnTo>
                  <a:pt x="1168089" y="1488648"/>
                </a:lnTo>
                <a:lnTo>
                  <a:pt x="1174548" y="1505604"/>
                </a:lnTo>
                <a:lnTo>
                  <a:pt x="1200671" y="1558848"/>
                </a:lnTo>
                <a:lnTo>
                  <a:pt x="1219621" y="1599679"/>
                </a:lnTo>
                <a:lnTo>
                  <a:pt x="1225997" y="1610468"/>
                </a:lnTo>
                <a:lnTo>
                  <a:pt x="1232033" y="1622772"/>
                </a:lnTo>
                <a:lnTo>
                  <a:pt x="1267645" y="1680947"/>
                </a:lnTo>
                <a:lnTo>
                  <a:pt x="1291092" y="1720625"/>
                </a:lnTo>
                <a:lnTo>
                  <a:pt x="1296121" y="1727466"/>
                </a:lnTo>
                <a:lnTo>
                  <a:pt x="1300941" y="1735339"/>
                </a:lnTo>
                <a:lnTo>
                  <a:pt x="1350649" y="1801636"/>
                </a:lnTo>
                <a:lnTo>
                  <a:pt x="1375557" y="1835515"/>
                </a:lnTo>
                <a:lnTo>
                  <a:pt x="1378461" y="1838728"/>
                </a:lnTo>
                <a:lnTo>
                  <a:pt x="1381269" y="1842473"/>
                </a:lnTo>
                <a:lnTo>
                  <a:pt x="1472992" y="1943314"/>
                </a:lnTo>
                <a:lnTo>
                  <a:pt x="1473017" y="1943341"/>
                </a:lnTo>
                <a:lnTo>
                  <a:pt x="1473018" y="1943342"/>
                </a:lnTo>
                <a:cubicBezTo>
                  <a:pt x="1505505" y="1975829"/>
                  <a:pt x="1539174" y="2006412"/>
                  <a:pt x="1573887" y="2035092"/>
                </a:cubicBezTo>
                <a:lnTo>
                  <a:pt x="1577640" y="2037906"/>
                </a:lnTo>
                <a:lnTo>
                  <a:pt x="1580843" y="2040801"/>
                </a:lnTo>
                <a:lnTo>
                  <a:pt x="1614625" y="2065637"/>
                </a:lnTo>
                <a:lnTo>
                  <a:pt x="1650266" y="2092360"/>
                </a:lnTo>
                <a:lnTo>
                  <a:pt x="1651160" y="2092497"/>
                </a:lnTo>
                <a:lnTo>
                  <a:pt x="1695733" y="2125266"/>
                </a:lnTo>
                <a:cubicBezTo>
                  <a:pt x="1853182" y="2229223"/>
                  <a:pt x="2026778" y="2298528"/>
                  <a:pt x="2205756" y="2333180"/>
                </a:cubicBezTo>
                <a:lnTo>
                  <a:pt x="2246374" y="2339042"/>
                </a:lnTo>
                <a:lnTo>
                  <a:pt x="2246762" y="2339332"/>
                </a:lnTo>
                <a:lnTo>
                  <a:pt x="2281553" y="2345745"/>
                </a:lnTo>
                <a:lnTo>
                  <a:pt x="2309994" y="2348222"/>
                </a:lnTo>
                <a:lnTo>
                  <a:pt x="2340831" y="2352672"/>
                </a:lnTo>
                <a:lnTo>
                  <a:pt x="2385654" y="2354812"/>
                </a:lnTo>
                <a:lnTo>
                  <a:pt x="2424766" y="2358219"/>
                </a:lnTo>
                <a:lnTo>
                  <a:pt x="2449781" y="2357874"/>
                </a:lnTo>
                <a:lnTo>
                  <a:pt x="2476916" y="2359170"/>
                </a:lnTo>
                <a:lnTo>
                  <a:pt x="2526091" y="2356822"/>
                </a:lnTo>
                <a:lnTo>
                  <a:pt x="2568410" y="2356238"/>
                </a:lnTo>
                <a:lnTo>
                  <a:pt x="2589767" y="2353782"/>
                </a:lnTo>
                <a:lnTo>
                  <a:pt x="2613000" y="2352672"/>
                </a:lnTo>
                <a:lnTo>
                  <a:pt x="2666383" y="2344969"/>
                </a:lnTo>
                <a:lnTo>
                  <a:pt x="2711299" y="2339803"/>
                </a:lnTo>
                <a:lnTo>
                  <a:pt x="2728868" y="2335952"/>
                </a:lnTo>
                <a:lnTo>
                  <a:pt x="2748075" y="2333180"/>
                </a:lnTo>
                <a:lnTo>
                  <a:pt x="2805586" y="2319139"/>
                </a:lnTo>
                <a:lnTo>
                  <a:pt x="2852249" y="2308912"/>
                </a:lnTo>
                <a:lnTo>
                  <a:pt x="2865999" y="2304389"/>
                </a:lnTo>
                <a:lnTo>
                  <a:pt x="2881131" y="2300694"/>
                </a:lnTo>
                <a:lnTo>
                  <a:pt x="2942914" y="2279084"/>
                </a:lnTo>
                <a:lnTo>
                  <a:pt x="2990078" y="2263567"/>
                </a:lnTo>
                <a:lnTo>
                  <a:pt x="3000070" y="2259092"/>
                </a:lnTo>
                <a:lnTo>
                  <a:pt x="3011160" y="2255213"/>
                </a:lnTo>
                <a:lnTo>
                  <a:pt x="3078077" y="2224155"/>
                </a:lnTo>
                <a:lnTo>
                  <a:pt x="3123600" y="2203767"/>
                </a:lnTo>
                <a:lnTo>
                  <a:pt x="3129988" y="2200062"/>
                </a:lnTo>
                <a:lnTo>
                  <a:pt x="3137152" y="2196737"/>
                </a:lnTo>
                <a:lnTo>
                  <a:pt x="3212888" y="2151982"/>
                </a:lnTo>
                <a:lnTo>
                  <a:pt x="3251632" y="2129512"/>
                </a:lnTo>
                <a:lnTo>
                  <a:pt x="3254663" y="2127296"/>
                </a:lnTo>
                <a:lnTo>
                  <a:pt x="3258098" y="2125266"/>
                </a:lnTo>
                <a:lnTo>
                  <a:pt x="3356627" y="2052829"/>
                </a:lnTo>
                <a:lnTo>
                  <a:pt x="3324554" y="2088119"/>
                </a:lnTo>
                <a:cubicBezTo>
                  <a:pt x="3010159" y="2469078"/>
                  <a:pt x="2821297" y="2957476"/>
                  <a:pt x="2821297" y="3489985"/>
                </a:cubicBezTo>
                <a:lnTo>
                  <a:pt x="2829563" y="3653670"/>
                </a:lnTo>
                <a:lnTo>
                  <a:pt x="2810610" y="3777851"/>
                </a:lnTo>
                <a:cubicBezTo>
                  <a:pt x="2678226" y="4424796"/>
                  <a:pt x="2105809" y="4911453"/>
                  <a:pt x="1419727" y="4911453"/>
                </a:cubicBezTo>
                <a:cubicBezTo>
                  <a:pt x="635633" y="4911453"/>
                  <a:pt x="0" y="4275820"/>
                  <a:pt x="0" y="3491726"/>
                </a:cubicBezTo>
                <a:lnTo>
                  <a:pt x="4496" y="3402699"/>
                </a:lnTo>
                <a:lnTo>
                  <a:pt x="2252" y="3402699"/>
                </a:lnTo>
                <a:lnTo>
                  <a:pt x="6545" y="3232925"/>
                </a:lnTo>
                <a:cubicBezTo>
                  <a:pt x="67376" y="2032865"/>
                  <a:pt x="548865" y="943787"/>
                  <a:pt x="1306496" y="110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0">
              <a:latin typeface="+mj-lt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3F71A55-1AD4-E65F-8C2F-57CE6AA86326}"/>
              </a:ext>
            </a:extLst>
          </p:cNvPr>
          <p:cNvSpPr/>
          <p:nvPr/>
        </p:nvSpPr>
        <p:spPr>
          <a:xfrm>
            <a:off x="3373579" y="1841539"/>
            <a:ext cx="1544020" cy="1548556"/>
          </a:xfrm>
          <a:custGeom>
            <a:avLst/>
            <a:gdLst>
              <a:gd name="connsiteX0" fmla="*/ 3882984 w 3882984"/>
              <a:gd name="connsiteY0" fmla="*/ 0 h 3894392"/>
              <a:gd name="connsiteX1" fmla="*/ 3882984 w 3882984"/>
              <a:gd name="connsiteY1" fmla="*/ 2244 h 3894392"/>
              <a:gd name="connsiteX2" fmla="*/ 3826853 w 3882984"/>
              <a:gd name="connsiteY2" fmla="*/ 5078 h 3894392"/>
              <a:gd name="connsiteX3" fmla="*/ 3694561 w 3882984"/>
              <a:gd name="connsiteY3" fmla="*/ 24845 h 3894392"/>
              <a:gd name="connsiteX4" fmla="*/ 3690079 w 3882984"/>
              <a:gd name="connsiteY4" fmla="*/ 25954 h 3894392"/>
              <a:gd name="connsiteX5" fmla="*/ 3685888 w 3882984"/>
              <a:gd name="connsiteY5" fmla="*/ 26593 h 3894392"/>
              <a:gd name="connsiteX6" fmla="*/ 3645976 w 3882984"/>
              <a:gd name="connsiteY6" fmla="*/ 36855 h 3894392"/>
              <a:gd name="connsiteX7" fmla="*/ 3566543 w 3882984"/>
              <a:gd name="connsiteY7" fmla="*/ 56491 h 3894392"/>
              <a:gd name="connsiteX8" fmla="*/ 3557924 w 3882984"/>
              <a:gd name="connsiteY8" fmla="*/ 59496 h 3894392"/>
              <a:gd name="connsiteX9" fmla="*/ 3549830 w 3882984"/>
              <a:gd name="connsiteY9" fmla="*/ 61577 h 3894392"/>
              <a:gd name="connsiteX10" fmla="*/ 3507205 w 3882984"/>
              <a:gd name="connsiteY10" fmla="*/ 77178 h 3894392"/>
              <a:gd name="connsiteX11" fmla="*/ 3443386 w 3882984"/>
              <a:gd name="connsiteY11" fmla="*/ 99427 h 3894392"/>
              <a:gd name="connsiteX12" fmla="*/ 3431022 w 3882984"/>
              <a:gd name="connsiteY12" fmla="*/ 105061 h 3894392"/>
              <a:gd name="connsiteX13" fmla="*/ 3419391 w 3882984"/>
              <a:gd name="connsiteY13" fmla="*/ 109318 h 3894392"/>
              <a:gd name="connsiteX14" fmla="*/ 3379318 w 3882984"/>
              <a:gd name="connsiteY14" fmla="*/ 128623 h 3894392"/>
              <a:gd name="connsiteX15" fmla="*/ 3325679 w 3882984"/>
              <a:gd name="connsiteY15" fmla="*/ 153065 h 3894392"/>
              <a:gd name="connsiteX16" fmla="*/ 3310021 w 3882984"/>
              <a:gd name="connsiteY16" fmla="*/ 162004 h 3894392"/>
              <a:gd name="connsiteX17" fmla="*/ 3295287 w 3882984"/>
              <a:gd name="connsiteY17" fmla="*/ 169103 h 3894392"/>
              <a:gd name="connsiteX18" fmla="*/ 3259395 w 3882984"/>
              <a:gd name="connsiteY18" fmla="*/ 190907 h 3894392"/>
              <a:gd name="connsiteX19" fmla="*/ 3214009 w 3882984"/>
              <a:gd name="connsiteY19" fmla="*/ 216818 h 3894392"/>
              <a:gd name="connsiteX20" fmla="*/ 3195565 w 3882984"/>
              <a:gd name="connsiteY20" fmla="*/ 229685 h 3894392"/>
              <a:gd name="connsiteX21" fmla="*/ 3178230 w 3882984"/>
              <a:gd name="connsiteY21" fmla="*/ 240216 h 3894392"/>
              <a:gd name="connsiteX22" fmla="*/ 3147112 w 3882984"/>
              <a:gd name="connsiteY22" fmla="*/ 263485 h 3894392"/>
              <a:gd name="connsiteX23" fmla="*/ 3108965 w 3882984"/>
              <a:gd name="connsiteY23" fmla="*/ 290097 h 3894392"/>
              <a:gd name="connsiteX24" fmla="*/ 3088294 w 3882984"/>
              <a:gd name="connsiteY24" fmla="*/ 307469 h 3894392"/>
              <a:gd name="connsiteX25" fmla="*/ 3068935 w 3882984"/>
              <a:gd name="connsiteY25" fmla="*/ 321946 h 3894392"/>
              <a:gd name="connsiteX26" fmla="*/ 3042743 w 3882984"/>
              <a:gd name="connsiteY26" fmla="*/ 345751 h 3894392"/>
              <a:gd name="connsiteX27" fmla="*/ 3011134 w 3882984"/>
              <a:gd name="connsiteY27" fmla="*/ 372315 h 3894392"/>
              <a:gd name="connsiteX28" fmla="*/ 2988853 w 3882984"/>
              <a:gd name="connsiteY28" fmla="*/ 394729 h 3894392"/>
              <a:gd name="connsiteX29" fmla="*/ 2968114 w 3882984"/>
              <a:gd name="connsiteY29" fmla="*/ 413577 h 3894392"/>
              <a:gd name="connsiteX30" fmla="*/ 2946755 w 3882984"/>
              <a:gd name="connsiteY30" fmla="*/ 437079 h 3894392"/>
              <a:gd name="connsiteX31" fmla="*/ 2921104 w 3882984"/>
              <a:gd name="connsiteY31" fmla="*/ 462883 h 3894392"/>
              <a:gd name="connsiteX32" fmla="*/ 2897883 w 3882984"/>
              <a:gd name="connsiteY32" fmla="*/ 490852 h 3894392"/>
              <a:gd name="connsiteX33" fmla="*/ 2876483 w 3882984"/>
              <a:gd name="connsiteY33" fmla="*/ 514398 h 3894392"/>
              <a:gd name="connsiteX34" fmla="*/ 2859703 w 3882984"/>
              <a:gd name="connsiteY34" fmla="*/ 536837 h 3894392"/>
              <a:gd name="connsiteX35" fmla="*/ 2839464 w 3882984"/>
              <a:gd name="connsiteY35" fmla="*/ 561213 h 3894392"/>
              <a:gd name="connsiteX36" fmla="*/ 2816025 w 3882984"/>
              <a:gd name="connsiteY36" fmla="*/ 595247 h 3894392"/>
              <a:gd name="connsiteX37" fmla="*/ 2794753 w 3882984"/>
              <a:gd name="connsiteY37" fmla="*/ 623693 h 3894392"/>
              <a:gd name="connsiteX38" fmla="*/ 2782181 w 3882984"/>
              <a:gd name="connsiteY38" fmla="*/ 644388 h 3894392"/>
              <a:gd name="connsiteX39" fmla="*/ 2766802 w 3882984"/>
              <a:gd name="connsiteY39" fmla="*/ 666717 h 3894392"/>
              <a:gd name="connsiteX40" fmla="*/ 2757961 w 3882984"/>
              <a:gd name="connsiteY40" fmla="*/ 684255 h 3894392"/>
              <a:gd name="connsiteX41" fmla="*/ 2723639 w 3882984"/>
              <a:gd name="connsiteY41" fmla="*/ 740750 h 3894392"/>
              <a:gd name="connsiteX42" fmla="*/ 2663855 w 3882984"/>
              <a:gd name="connsiteY42" fmla="*/ 864854 h 3894392"/>
              <a:gd name="connsiteX43" fmla="*/ 2658951 w 3882984"/>
              <a:gd name="connsiteY43" fmla="*/ 880653 h 3894392"/>
              <a:gd name="connsiteX44" fmla="*/ 2650762 w 3882984"/>
              <a:gd name="connsiteY44" fmla="*/ 896897 h 3894392"/>
              <a:gd name="connsiteX45" fmla="*/ 2605640 w 3882984"/>
              <a:gd name="connsiteY45" fmla="*/ 1052394 h 3894392"/>
              <a:gd name="connsiteX46" fmla="*/ 2581130 w 3882984"/>
              <a:gd name="connsiteY46" fmla="*/ 1131352 h 3894392"/>
              <a:gd name="connsiteX47" fmla="*/ 2579357 w 3882984"/>
              <a:gd name="connsiteY47" fmla="*/ 1142966 h 3894392"/>
              <a:gd name="connsiteX48" fmla="*/ 2577688 w 3882984"/>
              <a:gd name="connsiteY48" fmla="*/ 1148718 h 3894392"/>
              <a:gd name="connsiteX49" fmla="*/ 2576401 w 3882984"/>
              <a:gd name="connsiteY49" fmla="*/ 1162335 h 3894392"/>
              <a:gd name="connsiteX50" fmla="*/ 2559616 w 3882984"/>
              <a:gd name="connsiteY50" fmla="*/ 1272317 h 3894392"/>
              <a:gd name="connsiteX51" fmla="*/ 2552287 w 3882984"/>
              <a:gd name="connsiteY51" fmla="*/ 1417451 h 3894392"/>
              <a:gd name="connsiteX52" fmla="*/ 2552285 w 3882984"/>
              <a:gd name="connsiteY52" fmla="*/ 1417475 h 3894392"/>
              <a:gd name="connsiteX53" fmla="*/ 2558734 w 3882984"/>
              <a:gd name="connsiteY53" fmla="*/ 1553677 h 3894392"/>
              <a:gd name="connsiteX54" fmla="*/ 2559398 w 3882984"/>
              <a:gd name="connsiteY54" fmla="*/ 1558321 h 3894392"/>
              <a:gd name="connsiteX55" fmla="*/ 2559616 w 3882984"/>
              <a:gd name="connsiteY55" fmla="*/ 1562635 h 3894392"/>
              <a:gd name="connsiteX56" fmla="*/ 2565946 w 3882984"/>
              <a:gd name="connsiteY56" fmla="*/ 1604114 h 3894392"/>
              <a:gd name="connsiteX57" fmla="*/ 2572248 w 3882984"/>
              <a:gd name="connsiteY57" fmla="*/ 1648183 h 3894392"/>
              <a:gd name="connsiteX58" fmla="*/ 2572783 w 3882984"/>
              <a:gd name="connsiteY58" fmla="*/ 1648911 h 3894392"/>
              <a:gd name="connsiteX59" fmla="*/ 2581130 w 3882984"/>
              <a:gd name="connsiteY59" fmla="*/ 1703601 h 3894392"/>
              <a:gd name="connsiteX60" fmla="*/ 2794753 w 3882984"/>
              <a:gd name="connsiteY60" fmla="*/ 2211259 h 3894392"/>
              <a:gd name="connsiteX61" fmla="*/ 2819326 w 3882984"/>
              <a:gd name="connsiteY61" fmla="*/ 2244121 h 3894392"/>
              <a:gd name="connsiteX62" fmla="*/ 2819395 w 3882984"/>
              <a:gd name="connsiteY62" fmla="*/ 2244597 h 3894392"/>
              <a:gd name="connsiteX63" fmla="*/ 2839464 w 3882984"/>
              <a:gd name="connsiteY63" fmla="*/ 2273738 h 3894392"/>
              <a:gd name="connsiteX64" fmla="*/ 2857814 w 3882984"/>
              <a:gd name="connsiteY64" fmla="*/ 2295589 h 3894392"/>
              <a:gd name="connsiteX65" fmla="*/ 2876483 w 3882984"/>
              <a:gd name="connsiteY65" fmla="*/ 2320555 h 3894392"/>
              <a:gd name="connsiteX66" fmla="*/ 2906683 w 3882984"/>
              <a:gd name="connsiteY66" fmla="*/ 2353784 h 3894392"/>
              <a:gd name="connsiteX67" fmla="*/ 2931911 w 3882984"/>
              <a:gd name="connsiteY67" fmla="*/ 2383826 h 3894392"/>
              <a:gd name="connsiteX68" fmla="*/ 2949828 w 3882984"/>
              <a:gd name="connsiteY68" fmla="*/ 2401255 h 3894392"/>
              <a:gd name="connsiteX69" fmla="*/ 2968114 w 3882984"/>
              <a:gd name="connsiteY69" fmla="*/ 2421375 h 3894392"/>
              <a:gd name="connsiteX70" fmla="*/ 3004579 w 3882984"/>
              <a:gd name="connsiteY70" fmla="*/ 2454516 h 3894392"/>
              <a:gd name="connsiteX71" fmla="*/ 3034883 w 3882984"/>
              <a:gd name="connsiteY71" fmla="*/ 2483996 h 3894392"/>
              <a:gd name="connsiteX72" fmla="*/ 3051703 w 3882984"/>
              <a:gd name="connsiteY72" fmla="*/ 2497346 h 3894392"/>
              <a:gd name="connsiteX73" fmla="*/ 3068935 w 3882984"/>
              <a:gd name="connsiteY73" fmla="*/ 2513007 h 3894392"/>
              <a:gd name="connsiteX74" fmla="*/ 3112178 w 3882984"/>
              <a:gd name="connsiteY74" fmla="*/ 2545343 h 3894392"/>
              <a:gd name="connsiteX75" fmla="*/ 3147543 w 3882984"/>
              <a:gd name="connsiteY75" fmla="*/ 2573412 h 3894392"/>
              <a:gd name="connsiteX76" fmla="*/ 3162668 w 3882984"/>
              <a:gd name="connsiteY76" fmla="*/ 2583099 h 3894392"/>
              <a:gd name="connsiteX77" fmla="*/ 3178230 w 3882984"/>
              <a:gd name="connsiteY77" fmla="*/ 2594736 h 3894392"/>
              <a:gd name="connsiteX78" fmla="*/ 3228893 w 3882984"/>
              <a:gd name="connsiteY78" fmla="*/ 2625515 h 3894392"/>
              <a:gd name="connsiteX79" fmla="*/ 3269053 w 3882984"/>
              <a:gd name="connsiteY79" fmla="*/ 2651236 h 3894392"/>
              <a:gd name="connsiteX80" fmla="*/ 3281952 w 3882984"/>
              <a:gd name="connsiteY80" fmla="*/ 2657749 h 3894392"/>
              <a:gd name="connsiteX81" fmla="*/ 3295287 w 3882984"/>
              <a:gd name="connsiteY81" fmla="*/ 2665850 h 3894392"/>
              <a:gd name="connsiteX82" fmla="*/ 3354353 w 3882984"/>
              <a:gd name="connsiteY82" fmla="*/ 2694304 h 3894392"/>
              <a:gd name="connsiteX83" fmla="*/ 3398576 w 3882984"/>
              <a:gd name="connsiteY83" fmla="*/ 2716632 h 3894392"/>
              <a:gd name="connsiteX84" fmla="*/ 3408782 w 3882984"/>
              <a:gd name="connsiteY84" fmla="*/ 2720524 h 3894392"/>
              <a:gd name="connsiteX85" fmla="*/ 3419391 w 3882984"/>
              <a:gd name="connsiteY85" fmla="*/ 2725634 h 3894392"/>
              <a:gd name="connsiteX86" fmla="*/ 3488818 w 3882984"/>
              <a:gd name="connsiteY86" fmla="*/ 2751045 h 3894392"/>
              <a:gd name="connsiteX87" fmla="*/ 3535275 w 3882984"/>
              <a:gd name="connsiteY87" fmla="*/ 2768761 h 3894392"/>
              <a:gd name="connsiteX88" fmla="*/ 3542390 w 3882984"/>
              <a:gd name="connsiteY88" fmla="*/ 2770652 h 3894392"/>
              <a:gd name="connsiteX89" fmla="*/ 3549830 w 3882984"/>
              <a:gd name="connsiteY89" fmla="*/ 2773375 h 3894392"/>
              <a:gd name="connsiteX90" fmla="*/ 3635292 w 3882984"/>
              <a:gd name="connsiteY90" fmla="*/ 2795350 h 3894392"/>
              <a:gd name="connsiteX91" fmla="*/ 3678313 w 3882984"/>
              <a:gd name="connsiteY91" fmla="*/ 2806787 h 3894392"/>
              <a:gd name="connsiteX92" fmla="*/ 3682001 w 3882984"/>
              <a:gd name="connsiteY92" fmla="*/ 2807360 h 3894392"/>
              <a:gd name="connsiteX93" fmla="*/ 3685888 w 3882984"/>
              <a:gd name="connsiteY93" fmla="*/ 2808359 h 3894392"/>
              <a:gd name="connsiteX94" fmla="*/ 3819918 w 3882984"/>
              <a:gd name="connsiteY94" fmla="*/ 2828815 h 3894392"/>
              <a:gd name="connsiteX95" fmla="*/ 3742646 w 3882984"/>
              <a:gd name="connsiteY95" fmla="*/ 2832717 h 3894392"/>
              <a:gd name="connsiteX96" fmla="*/ 2409608 w 3882984"/>
              <a:gd name="connsiteY96" fmla="*/ 3466837 h 3894392"/>
              <a:gd name="connsiteX97" fmla="*/ 2299440 w 3882984"/>
              <a:gd name="connsiteY97" fmla="*/ 3588052 h 3894392"/>
              <a:gd name="connsiteX98" fmla="*/ 2200910 w 3882984"/>
              <a:gd name="connsiteY98" fmla="*/ 3660489 h 3894392"/>
              <a:gd name="connsiteX99" fmla="*/ 415829 w 3882984"/>
              <a:gd name="connsiteY99" fmla="*/ 3478564 h 3894392"/>
              <a:gd name="connsiteX100" fmla="*/ 415829 w 3882984"/>
              <a:gd name="connsiteY100" fmla="*/ 1470767 h 3894392"/>
              <a:gd name="connsiteX101" fmla="*/ 481961 w 3882984"/>
              <a:gd name="connsiteY101" fmla="*/ 1410993 h 3894392"/>
              <a:gd name="connsiteX102" fmla="*/ 480285 w 3882984"/>
              <a:gd name="connsiteY102" fmla="*/ 1409317 h 3894392"/>
              <a:gd name="connsiteX103" fmla="*/ 590492 w 3882984"/>
              <a:gd name="connsiteY103" fmla="*/ 1304244 h 3894392"/>
              <a:gd name="connsiteX104" fmla="*/ 3713210 w 3882984"/>
              <a:gd name="connsiteY104" fmla="*/ 4293 h 389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882984" h="3894392">
                <a:moveTo>
                  <a:pt x="3882984" y="0"/>
                </a:moveTo>
                <a:lnTo>
                  <a:pt x="3882984" y="2244"/>
                </a:lnTo>
                <a:lnTo>
                  <a:pt x="3826853" y="5078"/>
                </a:lnTo>
                <a:cubicBezTo>
                  <a:pt x="3782109" y="9622"/>
                  <a:pt x="3737979" y="16244"/>
                  <a:pt x="3694561" y="24845"/>
                </a:cubicBezTo>
                <a:lnTo>
                  <a:pt x="3690079" y="25954"/>
                </a:lnTo>
                <a:lnTo>
                  <a:pt x="3685888" y="26593"/>
                </a:lnTo>
                <a:lnTo>
                  <a:pt x="3645976" y="36855"/>
                </a:lnTo>
                <a:lnTo>
                  <a:pt x="3566543" y="56491"/>
                </a:lnTo>
                <a:lnTo>
                  <a:pt x="3557924" y="59496"/>
                </a:lnTo>
                <a:lnTo>
                  <a:pt x="3549830" y="61577"/>
                </a:lnTo>
                <a:lnTo>
                  <a:pt x="3507205" y="77178"/>
                </a:lnTo>
                <a:lnTo>
                  <a:pt x="3443386" y="99427"/>
                </a:lnTo>
                <a:lnTo>
                  <a:pt x="3431022" y="105061"/>
                </a:lnTo>
                <a:lnTo>
                  <a:pt x="3419391" y="109318"/>
                </a:lnTo>
                <a:lnTo>
                  <a:pt x="3379318" y="128623"/>
                </a:lnTo>
                <a:lnTo>
                  <a:pt x="3325679" y="153065"/>
                </a:lnTo>
                <a:lnTo>
                  <a:pt x="3310021" y="162004"/>
                </a:lnTo>
                <a:lnTo>
                  <a:pt x="3295287" y="169103"/>
                </a:lnTo>
                <a:lnTo>
                  <a:pt x="3259395" y="190907"/>
                </a:lnTo>
                <a:lnTo>
                  <a:pt x="3214009" y="216818"/>
                </a:lnTo>
                <a:lnTo>
                  <a:pt x="3195565" y="229685"/>
                </a:lnTo>
                <a:lnTo>
                  <a:pt x="3178230" y="240216"/>
                </a:lnTo>
                <a:lnTo>
                  <a:pt x="3147112" y="263485"/>
                </a:lnTo>
                <a:lnTo>
                  <a:pt x="3108965" y="290097"/>
                </a:lnTo>
                <a:lnTo>
                  <a:pt x="3088294" y="307469"/>
                </a:lnTo>
                <a:lnTo>
                  <a:pt x="3068935" y="321946"/>
                </a:lnTo>
                <a:lnTo>
                  <a:pt x="3042743" y="345751"/>
                </a:lnTo>
                <a:lnTo>
                  <a:pt x="3011134" y="372315"/>
                </a:lnTo>
                <a:lnTo>
                  <a:pt x="2988853" y="394729"/>
                </a:lnTo>
                <a:lnTo>
                  <a:pt x="2968114" y="413577"/>
                </a:lnTo>
                <a:lnTo>
                  <a:pt x="2946755" y="437079"/>
                </a:lnTo>
                <a:lnTo>
                  <a:pt x="2921104" y="462883"/>
                </a:lnTo>
                <a:lnTo>
                  <a:pt x="2897883" y="490852"/>
                </a:lnTo>
                <a:lnTo>
                  <a:pt x="2876483" y="514398"/>
                </a:lnTo>
                <a:lnTo>
                  <a:pt x="2859703" y="536837"/>
                </a:lnTo>
                <a:lnTo>
                  <a:pt x="2839464" y="561213"/>
                </a:lnTo>
                <a:lnTo>
                  <a:pt x="2816025" y="595247"/>
                </a:lnTo>
                <a:lnTo>
                  <a:pt x="2794753" y="623693"/>
                </a:lnTo>
                <a:lnTo>
                  <a:pt x="2782181" y="644388"/>
                </a:lnTo>
                <a:lnTo>
                  <a:pt x="2766802" y="666717"/>
                </a:lnTo>
                <a:lnTo>
                  <a:pt x="2757961" y="684255"/>
                </a:lnTo>
                <a:lnTo>
                  <a:pt x="2723639" y="740750"/>
                </a:lnTo>
                <a:cubicBezTo>
                  <a:pt x="2701783" y="780983"/>
                  <a:pt x="2681816" y="822391"/>
                  <a:pt x="2663855" y="864854"/>
                </a:cubicBezTo>
                <a:lnTo>
                  <a:pt x="2658951" y="880653"/>
                </a:lnTo>
                <a:lnTo>
                  <a:pt x="2650762" y="896897"/>
                </a:lnTo>
                <a:lnTo>
                  <a:pt x="2605640" y="1052394"/>
                </a:lnTo>
                <a:lnTo>
                  <a:pt x="2581130" y="1131352"/>
                </a:lnTo>
                <a:lnTo>
                  <a:pt x="2579357" y="1142966"/>
                </a:lnTo>
                <a:lnTo>
                  <a:pt x="2577688" y="1148718"/>
                </a:lnTo>
                <a:lnTo>
                  <a:pt x="2576401" y="1162335"/>
                </a:lnTo>
                <a:lnTo>
                  <a:pt x="2559616" y="1272317"/>
                </a:lnTo>
                <a:lnTo>
                  <a:pt x="2552287" y="1417451"/>
                </a:lnTo>
                <a:lnTo>
                  <a:pt x="2552285" y="1417475"/>
                </a:lnTo>
                <a:cubicBezTo>
                  <a:pt x="2552285" y="1463418"/>
                  <a:pt x="2554467" y="1508852"/>
                  <a:pt x="2558734" y="1553677"/>
                </a:cubicBezTo>
                <a:lnTo>
                  <a:pt x="2559398" y="1558321"/>
                </a:lnTo>
                <a:lnTo>
                  <a:pt x="2559616" y="1562635"/>
                </a:lnTo>
                <a:lnTo>
                  <a:pt x="2565946" y="1604114"/>
                </a:lnTo>
                <a:lnTo>
                  <a:pt x="2572248" y="1648183"/>
                </a:lnTo>
                <a:lnTo>
                  <a:pt x="2572783" y="1648911"/>
                </a:lnTo>
                <a:lnTo>
                  <a:pt x="2581130" y="1703601"/>
                </a:lnTo>
                <a:cubicBezTo>
                  <a:pt x="2618954" y="1888443"/>
                  <a:pt x="2692699" y="2060199"/>
                  <a:pt x="2794753" y="2211259"/>
                </a:cubicBezTo>
                <a:lnTo>
                  <a:pt x="2819326" y="2244121"/>
                </a:lnTo>
                <a:lnTo>
                  <a:pt x="2819395" y="2244597"/>
                </a:lnTo>
                <a:lnTo>
                  <a:pt x="2839464" y="2273738"/>
                </a:lnTo>
                <a:lnTo>
                  <a:pt x="2857814" y="2295589"/>
                </a:lnTo>
                <a:lnTo>
                  <a:pt x="2876483" y="2320555"/>
                </a:lnTo>
                <a:lnTo>
                  <a:pt x="2906683" y="2353784"/>
                </a:lnTo>
                <a:lnTo>
                  <a:pt x="2931911" y="2383826"/>
                </a:lnTo>
                <a:lnTo>
                  <a:pt x="2949828" y="2401255"/>
                </a:lnTo>
                <a:lnTo>
                  <a:pt x="2968114" y="2421375"/>
                </a:lnTo>
                <a:lnTo>
                  <a:pt x="3004579" y="2454516"/>
                </a:lnTo>
                <a:lnTo>
                  <a:pt x="3034883" y="2483996"/>
                </a:lnTo>
                <a:lnTo>
                  <a:pt x="3051703" y="2497346"/>
                </a:lnTo>
                <a:lnTo>
                  <a:pt x="3068935" y="2513007"/>
                </a:lnTo>
                <a:lnTo>
                  <a:pt x="3112178" y="2545343"/>
                </a:lnTo>
                <a:lnTo>
                  <a:pt x="3147543" y="2573412"/>
                </a:lnTo>
                <a:lnTo>
                  <a:pt x="3162668" y="2583099"/>
                </a:lnTo>
                <a:lnTo>
                  <a:pt x="3178230" y="2594736"/>
                </a:lnTo>
                <a:lnTo>
                  <a:pt x="3228893" y="2625515"/>
                </a:lnTo>
                <a:lnTo>
                  <a:pt x="3269053" y="2651236"/>
                </a:lnTo>
                <a:lnTo>
                  <a:pt x="3281952" y="2657749"/>
                </a:lnTo>
                <a:lnTo>
                  <a:pt x="3295287" y="2665850"/>
                </a:lnTo>
                <a:lnTo>
                  <a:pt x="3354353" y="2694304"/>
                </a:lnTo>
                <a:lnTo>
                  <a:pt x="3398576" y="2716632"/>
                </a:lnTo>
                <a:lnTo>
                  <a:pt x="3408782" y="2720524"/>
                </a:lnTo>
                <a:lnTo>
                  <a:pt x="3419391" y="2725634"/>
                </a:lnTo>
                <a:lnTo>
                  <a:pt x="3488818" y="2751045"/>
                </a:lnTo>
                <a:lnTo>
                  <a:pt x="3535275" y="2768761"/>
                </a:lnTo>
                <a:lnTo>
                  <a:pt x="3542390" y="2770652"/>
                </a:lnTo>
                <a:lnTo>
                  <a:pt x="3549830" y="2773375"/>
                </a:lnTo>
                <a:lnTo>
                  <a:pt x="3635292" y="2795350"/>
                </a:lnTo>
                <a:lnTo>
                  <a:pt x="3678313" y="2806787"/>
                </a:lnTo>
                <a:lnTo>
                  <a:pt x="3682001" y="2807360"/>
                </a:lnTo>
                <a:lnTo>
                  <a:pt x="3685888" y="2808359"/>
                </a:lnTo>
                <a:lnTo>
                  <a:pt x="3819918" y="2828815"/>
                </a:lnTo>
                <a:lnTo>
                  <a:pt x="3742646" y="2832717"/>
                </a:lnTo>
                <a:cubicBezTo>
                  <a:pt x="3224032" y="2885385"/>
                  <a:pt x="2758577" y="3117868"/>
                  <a:pt x="2409608" y="3466837"/>
                </a:cubicBezTo>
                <a:lnTo>
                  <a:pt x="2299440" y="3588052"/>
                </a:lnTo>
                <a:lnTo>
                  <a:pt x="2200910" y="3660489"/>
                </a:lnTo>
                <a:cubicBezTo>
                  <a:pt x="1649840" y="4024339"/>
                  <a:pt x="900962" y="3963698"/>
                  <a:pt x="415829" y="3478564"/>
                </a:cubicBezTo>
                <a:cubicBezTo>
                  <a:pt x="-138610" y="2924126"/>
                  <a:pt x="-138610" y="2025205"/>
                  <a:pt x="415829" y="1470767"/>
                </a:cubicBezTo>
                <a:lnTo>
                  <a:pt x="481961" y="1410993"/>
                </a:lnTo>
                <a:lnTo>
                  <a:pt x="480285" y="1409317"/>
                </a:lnTo>
                <a:lnTo>
                  <a:pt x="590492" y="1304244"/>
                </a:lnTo>
                <a:cubicBezTo>
                  <a:pt x="1424072" y="546613"/>
                  <a:pt x="2513149" y="65124"/>
                  <a:pt x="3713210" y="429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20">
              <a:latin typeface="+mj-lt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A76D3D-76CE-205B-BB14-2FA30BB0D486}"/>
              </a:ext>
            </a:extLst>
          </p:cNvPr>
          <p:cNvSpPr txBox="1"/>
          <p:nvPr/>
        </p:nvSpPr>
        <p:spPr>
          <a:xfrm>
            <a:off x="1001637" y="4776974"/>
            <a:ext cx="2123282" cy="2880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272">
                <a:solidFill>
                  <a:schemeClr val="accent3"/>
                </a:solidFill>
                <a:latin typeface="+mj-lt"/>
                <a:ea typeface="League Spartan" charset="0"/>
                <a:cs typeface="Poppins" pitchFamily="2" charset="77"/>
              </a:rPr>
              <a:t>Processor partnerships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490FE91-078D-E331-2E36-E70BE406EDBB}"/>
              </a:ext>
            </a:extLst>
          </p:cNvPr>
          <p:cNvSpPr txBox="1"/>
          <p:nvPr/>
        </p:nvSpPr>
        <p:spPr>
          <a:xfrm>
            <a:off x="1406483" y="3282783"/>
            <a:ext cx="1478036" cy="2880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272">
                <a:solidFill>
                  <a:schemeClr val="accent2"/>
                </a:solidFill>
                <a:latin typeface="+mj-lt"/>
                <a:ea typeface="League Spartan" charset="0"/>
                <a:cs typeface="Poppins" pitchFamily="2" charset="77"/>
              </a:rPr>
              <a:t>People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6ABCEE9-86E6-7EEC-F0D1-317508E4954B}"/>
              </a:ext>
            </a:extLst>
          </p:cNvPr>
          <p:cNvSpPr txBox="1"/>
          <p:nvPr/>
        </p:nvSpPr>
        <p:spPr>
          <a:xfrm>
            <a:off x="2260022" y="5673265"/>
            <a:ext cx="1883856" cy="2880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272">
                <a:solidFill>
                  <a:schemeClr val="accent4"/>
                </a:solidFill>
                <a:latin typeface="+mj-lt"/>
                <a:ea typeface="League Spartan" charset="0"/>
                <a:cs typeface="Poppins" pitchFamily="2" charset="77"/>
              </a:rPr>
              <a:t>Technology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A0898C9-1FEC-304F-F18B-7223E2A73154}"/>
              </a:ext>
            </a:extLst>
          </p:cNvPr>
          <p:cNvSpPr txBox="1"/>
          <p:nvPr/>
        </p:nvSpPr>
        <p:spPr>
          <a:xfrm>
            <a:off x="2104897" y="2151321"/>
            <a:ext cx="1443157" cy="2880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272">
                <a:solidFill>
                  <a:schemeClr val="accent1"/>
                </a:solidFill>
                <a:latin typeface="+mj-lt"/>
                <a:ea typeface="League Spartan" charset="0"/>
                <a:cs typeface="Poppins" pitchFamily="2" charset="77"/>
              </a:rPr>
              <a:t>Genetics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363198B-541D-612B-6365-72391DD73AA7}"/>
              </a:ext>
            </a:extLst>
          </p:cNvPr>
          <p:cNvSpPr txBox="1"/>
          <p:nvPr/>
        </p:nvSpPr>
        <p:spPr>
          <a:xfrm>
            <a:off x="6460299" y="5111400"/>
            <a:ext cx="2074218" cy="2880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272">
                <a:solidFill>
                  <a:srgbClr val="D6912D"/>
                </a:solidFill>
                <a:latin typeface="+mj-lt"/>
                <a:ea typeface="League Spartan" charset="0"/>
                <a:cs typeface="Poppins" pitchFamily="2" charset="77"/>
              </a:rPr>
              <a:t>Dairy beef finishing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BDC69D3-76DF-93CE-4D76-C6CAA46BC7CA}"/>
              </a:ext>
            </a:extLst>
          </p:cNvPr>
          <p:cNvSpPr txBox="1"/>
          <p:nvPr/>
        </p:nvSpPr>
        <p:spPr>
          <a:xfrm>
            <a:off x="5812203" y="1768651"/>
            <a:ext cx="1747514" cy="2880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272">
                <a:solidFill>
                  <a:schemeClr val="tx2"/>
                </a:solidFill>
                <a:latin typeface="+mj-lt"/>
                <a:ea typeface="League Spartan" charset="0"/>
                <a:cs typeface="Poppins" pitchFamily="2" charset="77"/>
              </a:rPr>
              <a:t>Heifer mating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5976303-D900-6315-5AEB-B68E64E7F0F2}"/>
              </a:ext>
            </a:extLst>
          </p:cNvPr>
          <p:cNvSpPr txBox="1"/>
          <p:nvPr/>
        </p:nvSpPr>
        <p:spPr>
          <a:xfrm>
            <a:off x="6983765" y="3786192"/>
            <a:ext cx="2413686" cy="2880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272">
                <a:solidFill>
                  <a:schemeClr val="accent3"/>
                </a:solidFill>
                <a:latin typeface="+mj-lt"/>
                <a:ea typeface="League Spartan" charset="0"/>
                <a:cs typeface="Poppins" pitchFamily="2" charset="77"/>
              </a:rPr>
              <a:t>Calf rearing facilities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D35A9AA-EEE8-454E-3431-190C8E76F2F5}"/>
              </a:ext>
            </a:extLst>
          </p:cNvPr>
          <p:cNvSpPr txBox="1"/>
          <p:nvPr/>
        </p:nvSpPr>
        <p:spPr>
          <a:xfrm>
            <a:off x="6656815" y="2498742"/>
            <a:ext cx="2074218" cy="28809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272">
                <a:solidFill>
                  <a:schemeClr val="accent5"/>
                </a:solidFill>
                <a:latin typeface="+mj-lt"/>
                <a:ea typeface="League Spartan" charset="0"/>
                <a:cs typeface="Poppins" pitchFamily="2" charset="77"/>
              </a:rPr>
              <a:t>Dairy units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4AC81F-078F-46CD-B270-BAC9F7374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632" y="1471205"/>
            <a:ext cx="8289627" cy="250166"/>
          </a:xfrm>
        </p:spPr>
        <p:txBody>
          <a:bodyPr>
            <a:normAutofit fontScale="85000" lnSpcReduction="20000"/>
          </a:bodyPr>
          <a:lstStyle/>
          <a:p>
            <a:r>
              <a:rPr lang="en-NZ" dirty="0">
                <a:solidFill>
                  <a:schemeClr val="tx1"/>
                </a:solidFill>
              </a:rPr>
              <a:t>Goal: Utilise 100% of non-replacement dairy calves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49598-48F5-9BA2-7AD1-6579740DE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r="17016"/>
          <a:stretch/>
        </p:blipFill>
        <p:spPr>
          <a:xfrm>
            <a:off x="3106521" y="3395763"/>
            <a:ext cx="843184" cy="852219"/>
          </a:xfrm>
          <a:prstGeom prst="ellipse">
            <a:avLst/>
          </a:prstGeom>
          <a:ln w="38100" cap="rnd">
            <a:solidFill>
              <a:srgbClr val="8ABFA3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EAED0-118C-C492-AB40-5D81CF845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8" b="16248"/>
          <a:stretch/>
        </p:blipFill>
        <p:spPr>
          <a:xfrm>
            <a:off x="3513422" y="2403860"/>
            <a:ext cx="843184" cy="852219"/>
          </a:xfrm>
          <a:prstGeom prst="ellipse">
            <a:avLst/>
          </a:prstGeom>
          <a:ln w="38100" cap="rnd">
            <a:solidFill>
              <a:schemeClr val="accent1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7FEA6D-26EA-A1C4-A950-FDA4B1B54E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r="17016"/>
          <a:stretch/>
        </p:blipFill>
        <p:spPr>
          <a:xfrm>
            <a:off x="3518941" y="4430160"/>
            <a:ext cx="843184" cy="852219"/>
          </a:xfrm>
          <a:prstGeom prst="ellipse">
            <a:avLst/>
          </a:prstGeom>
          <a:solidFill>
            <a:schemeClr val="accent3"/>
          </a:solidFill>
          <a:ln w="38100" cap="rnd">
            <a:solidFill>
              <a:schemeClr val="accent3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6D037-0A77-0085-6991-F0E0C17F69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r="12898"/>
          <a:stretch/>
        </p:blipFill>
        <p:spPr>
          <a:xfrm rot="5400000">
            <a:off x="4502807" y="4874051"/>
            <a:ext cx="852219" cy="843184"/>
          </a:xfrm>
          <a:prstGeom prst="ellipse">
            <a:avLst/>
          </a:prstGeom>
          <a:ln w="38100" cap="rnd">
            <a:solidFill>
              <a:schemeClr val="accent4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A67775-9B7B-ED70-9F5A-35118E1AB0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r="12898"/>
          <a:stretch/>
        </p:blipFill>
        <p:spPr>
          <a:xfrm>
            <a:off x="4552721" y="1995461"/>
            <a:ext cx="843184" cy="852219"/>
          </a:xfrm>
          <a:prstGeom prst="ellipse">
            <a:avLst/>
          </a:prstGeom>
          <a:ln w="38100" cap="rnd">
            <a:solidFill>
              <a:schemeClr val="tx2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B8395C-2B9A-02C9-B371-2EB8E16016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r="22221"/>
          <a:stretch/>
        </p:blipFill>
        <p:spPr>
          <a:xfrm>
            <a:off x="5560841" y="2399754"/>
            <a:ext cx="843184" cy="852219"/>
          </a:xfrm>
          <a:prstGeom prst="ellipse">
            <a:avLst/>
          </a:prstGeom>
          <a:ln w="38100" cap="rnd">
            <a:solidFill>
              <a:schemeClr val="accent5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5DE8E-1BD6-D41B-298F-3880EB1148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r="12935"/>
          <a:stretch/>
        </p:blipFill>
        <p:spPr>
          <a:xfrm>
            <a:off x="5981112" y="3436257"/>
            <a:ext cx="843184" cy="852219"/>
          </a:xfrm>
          <a:prstGeom prst="ellipse">
            <a:avLst/>
          </a:prstGeom>
          <a:ln w="38100" cap="rnd">
            <a:solidFill>
              <a:schemeClr val="accent3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8741EF-04CD-EEA8-5C58-76DFABEB42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r="17016"/>
          <a:stretch/>
        </p:blipFill>
        <p:spPr>
          <a:xfrm>
            <a:off x="5566792" y="4433466"/>
            <a:ext cx="843184" cy="852219"/>
          </a:xfrm>
          <a:prstGeom prst="ellipse">
            <a:avLst/>
          </a:prstGeom>
          <a:ln w="38100" cap="rnd">
            <a:solidFill>
              <a:srgbClr val="D6912D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B3E0354-CB57-66F1-FEAB-E675693A984A}"/>
              </a:ext>
            </a:extLst>
          </p:cNvPr>
          <p:cNvSpPr txBox="1">
            <a:spLocks/>
          </p:cNvSpPr>
          <p:nvPr/>
        </p:nvSpPr>
        <p:spPr>
          <a:xfrm>
            <a:off x="431248" y="651070"/>
            <a:ext cx="6193730" cy="566736"/>
          </a:xfrm>
          <a:prstGeom prst="rect">
            <a:avLst/>
          </a:prstGeom>
        </p:spPr>
        <p:txBody>
          <a:bodyPr/>
          <a:lstStyle>
            <a:lvl1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pitchFamily="-109" charset="-128"/>
              </a:defRPr>
            </a:lvl1pPr>
            <a:lvl2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Rounded Medium" panose="02000000000000000000" pitchFamily="50" charset="0"/>
                <a:ea typeface="MS PGothic" panose="020B0600070205080204" pitchFamily="34" charset="-128"/>
                <a:cs typeface="ＭＳ Ｐゴシック" pitchFamily="-109" charset="-128"/>
              </a:defRPr>
            </a:lvl2pPr>
            <a:lvl3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Rounded Medium" panose="02000000000000000000" pitchFamily="50" charset="0"/>
                <a:ea typeface="MS PGothic" panose="020B0600070205080204" pitchFamily="34" charset="-128"/>
                <a:cs typeface="ＭＳ Ｐゴシック" pitchFamily="-109" charset="-128"/>
              </a:defRPr>
            </a:lvl3pPr>
            <a:lvl4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Rounded Medium" panose="02000000000000000000" pitchFamily="50" charset="0"/>
                <a:ea typeface="MS PGothic" panose="020B0600070205080204" pitchFamily="34" charset="-128"/>
                <a:cs typeface="ＭＳ Ｐゴシック" pitchFamily="-109" charset="-128"/>
              </a:defRPr>
            </a:lvl4pPr>
            <a:lvl5pPr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Rounded Medium" panose="02000000000000000000" pitchFamily="50" charset="0"/>
                <a:ea typeface="MS PGothic" panose="020B0600070205080204" pitchFamily="34" charset="-128"/>
                <a:cs typeface="ＭＳ Ｐゴシック" pitchFamily="-109" charset="-128"/>
              </a:defRPr>
            </a:lvl5pPr>
            <a:lvl6pPr marL="609597"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1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1219194"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1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828789"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1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2438386" algn="l" defTabSz="91439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1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NZ" sz="2300" dirty="0"/>
              <a:t>Pāmu dairy beef strategy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AC1BD47-C75B-5E87-2E2A-20526F491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0988" y="6512737"/>
            <a:ext cx="409545" cy="216123"/>
          </a:xfrm>
        </p:spPr>
        <p:txBody>
          <a:bodyPr/>
          <a:lstStyle/>
          <a:p>
            <a:pPr defTabSz="466094"/>
            <a:fld id="{02E477D0-3F7C-FD4B-9D48-55E89CC1AD4E}" type="slidenum">
              <a:rPr lang="en-US"/>
              <a:pPr defTabSz="466094"/>
              <a:t>5</a:t>
            </a:fld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DCA541A-EB36-BAD0-8FBA-C4FB9066DFD1}"/>
              </a:ext>
            </a:extLst>
          </p:cNvPr>
          <p:cNvSpPr txBox="1">
            <a:spLocks/>
          </p:cNvSpPr>
          <p:nvPr/>
        </p:nvSpPr>
        <p:spPr>
          <a:xfrm>
            <a:off x="4377060" y="6512737"/>
            <a:ext cx="4824412" cy="216123"/>
          </a:xfrm>
          <a:prstGeom prst="rect">
            <a:avLst/>
          </a:prstGeom>
        </p:spPr>
        <p:txBody>
          <a:bodyPr/>
          <a:lstStyle>
            <a:lvl1pPr marL="0" indent="0" algn="r" defTabSz="914395" rtl="0" eaLnBrk="1" fontAlgn="base" hangingPunct="1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Font typeface="Arial" panose="020B0604020202020204" pitchFamily="34" charset="0"/>
              <a:buNone/>
              <a:defRPr sz="954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685796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2993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190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388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86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West Coast Integrated Farm System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6839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2E0056-03CA-2958-AFF1-0DA1FA0411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477D0-3F7C-FD4B-9D48-55E89CC1AD4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756878-3805-2D19-F508-0C7855D629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West Coast Integrated Farm System</a:t>
            </a:r>
            <a:endParaRPr lang="en-NZ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1A0981-E572-4E3A-EE59-566CCA8A7F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2181" y="690140"/>
            <a:ext cx="6805862" cy="346038"/>
          </a:xfrm>
        </p:spPr>
        <p:txBody>
          <a:bodyPr>
            <a:normAutofit fontScale="92500" lnSpcReduction="20000"/>
          </a:bodyPr>
          <a:lstStyle/>
          <a:p>
            <a:r>
              <a:rPr lang="en-NZ" dirty="0"/>
              <a:t>Pāmu Farms – Upper South Island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4FB14-63DC-3910-F755-89B66B040F3D}"/>
              </a:ext>
            </a:extLst>
          </p:cNvPr>
          <p:cNvSpPr txBox="1"/>
          <p:nvPr/>
        </p:nvSpPr>
        <p:spPr>
          <a:xfrm>
            <a:off x="372770" y="1745748"/>
            <a:ext cx="2327384" cy="3928845"/>
          </a:xfrm>
          <a:prstGeom prst="rect">
            <a:avLst/>
          </a:prstGeom>
          <a:noFill/>
        </p:spPr>
        <p:txBody>
          <a:bodyPr wrap="square" lIns="72720" tIns="36360" rIns="72720" bIns="36360" rtlCol="0" anchor="t">
            <a:spAutoFit/>
          </a:bodyPr>
          <a:lstStyle/>
          <a:p>
            <a:pPr>
              <a:buClr>
                <a:srgbClr val="3D3D3D"/>
              </a:buClr>
            </a:pPr>
            <a:r>
              <a:rPr lang="en-NZ" sz="1193" b="1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115 Permanent Staff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40 Seasonal Staff</a:t>
            </a:r>
            <a:endParaRPr lang="en-NZ" sz="1034" b="1" spc="22" dirty="0">
              <a:solidFill>
                <a:srgbClr val="3D3D3D"/>
              </a:solidFill>
              <a:latin typeface="Calibri"/>
              <a:ea typeface="MS PGothic"/>
              <a:cs typeface="Calibri"/>
            </a:endParaRP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endParaRPr lang="en-NZ" sz="1113" b="1" spc="22" dirty="0">
              <a:solidFill>
                <a:srgbClr val="3D3D3D"/>
              </a:solidFill>
              <a:highlight>
                <a:srgbClr val="FFFF00"/>
              </a:highlight>
            </a:endParaRPr>
          </a:p>
          <a:p>
            <a:pPr>
              <a:buClr>
                <a:srgbClr val="3D3D3D"/>
              </a:buClr>
            </a:pPr>
            <a:r>
              <a:rPr lang="en-NZ" sz="1193" b="1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26 Business Units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15 Dairy Farms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9 Livestock Farms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2 Machinery Syndicates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endParaRPr lang="en-NZ" sz="1113" b="1" spc="22" dirty="0">
              <a:solidFill>
                <a:srgbClr val="3D3D3D"/>
              </a:solidFill>
              <a:highlight>
                <a:srgbClr val="FFFF00"/>
              </a:highlight>
            </a:endParaRPr>
          </a:p>
          <a:p>
            <a:pPr>
              <a:buClr>
                <a:srgbClr val="3D3D3D"/>
              </a:buClr>
            </a:pPr>
            <a:r>
              <a:rPr lang="en-NZ" sz="1193" b="1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5.1 Million Milk Solids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8 Farms Supplying A2 Milk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endParaRPr lang="en-NZ" sz="1113" spc="22" dirty="0">
              <a:solidFill>
                <a:srgbClr val="3D3D3D"/>
              </a:solidFill>
            </a:endParaRPr>
          </a:p>
          <a:p>
            <a:pPr>
              <a:buClr>
                <a:srgbClr val="3D3D3D"/>
              </a:buClr>
            </a:pPr>
            <a:r>
              <a:rPr lang="en-NZ" sz="1193" b="1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199,800 Stock Units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14,200 Dairy Cows Wintered</a:t>
            </a:r>
            <a:endParaRPr lang="en-NZ" sz="1034" spc="22" dirty="0">
              <a:solidFill>
                <a:srgbClr val="3D3D3D"/>
              </a:solidFill>
              <a:cs typeface="Calibri"/>
            </a:endParaRP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7,150 Dairy Young Stock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6,000 Beef Breeding Cows (Incl. Replacements)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8,000 Dairy Beef/ Trade Cattle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endParaRPr lang="en-NZ" sz="1113" spc="22" dirty="0">
              <a:solidFill>
                <a:srgbClr val="3D3D3D"/>
              </a:solidFill>
              <a:highlight>
                <a:srgbClr val="FFFF00"/>
              </a:highlight>
            </a:endParaRPr>
          </a:p>
          <a:p>
            <a:pPr>
              <a:buClr>
                <a:srgbClr val="3D3D3D"/>
              </a:buClr>
            </a:pPr>
            <a:r>
              <a:rPr lang="en-NZ" sz="1193" b="1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16,950 Total Hectares (Excl. 181,200Ha @ Molesworth)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NZ" sz="1034" spc="22" dirty="0">
                <a:solidFill>
                  <a:srgbClr val="3D3D3D"/>
                </a:solidFill>
                <a:latin typeface="Calibri"/>
                <a:ea typeface="MS PGothic"/>
                <a:cs typeface="Calibri"/>
              </a:rPr>
              <a:t>12,900 Effective Hectares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AC0AA1-A72B-483F-AEEC-F8C3E1028127}"/>
              </a:ext>
            </a:extLst>
          </p:cNvPr>
          <p:cNvCxnSpPr>
            <a:cxnSpLocks/>
          </p:cNvCxnSpPr>
          <p:nvPr/>
        </p:nvCxnSpPr>
        <p:spPr>
          <a:xfrm>
            <a:off x="2814808" y="1846006"/>
            <a:ext cx="20971" cy="4309992"/>
          </a:xfrm>
          <a:prstGeom prst="line">
            <a:avLst/>
          </a:prstGeom>
          <a:ln w="15875">
            <a:solidFill>
              <a:srgbClr val="3D3D3D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2907F3A-AF18-613A-2E65-16D85E529DC8}"/>
              </a:ext>
            </a:extLst>
          </p:cNvPr>
          <p:cNvGrpSpPr/>
          <p:nvPr/>
        </p:nvGrpSpPr>
        <p:grpSpPr>
          <a:xfrm>
            <a:off x="4878030" y="1537360"/>
            <a:ext cx="4807623" cy="4499154"/>
            <a:chOff x="5983621" y="1177143"/>
            <a:chExt cx="6045234" cy="56573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978410-4DDF-F118-D9A6-DF3D63EC3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1A1F35"/>
                </a:clrFrom>
                <a:clrTo>
                  <a:srgbClr val="1A1F35">
                    <a:alpha val="0"/>
                  </a:srgbClr>
                </a:clrTo>
              </a:clrChange>
            </a:blip>
            <a:srcRect l="1" t="336" r="520"/>
            <a:stretch/>
          </p:blipFill>
          <p:spPr>
            <a:xfrm>
              <a:off x="5983621" y="1927790"/>
              <a:ext cx="5239221" cy="490671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5D0C02E-B70B-1422-537E-41730355A753}"/>
                </a:ext>
              </a:extLst>
            </p:cNvPr>
            <p:cNvSpPr/>
            <p:nvPr/>
          </p:nvSpPr>
          <p:spPr>
            <a:xfrm>
              <a:off x="7791288" y="1177143"/>
              <a:ext cx="1734951" cy="153338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3D3D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9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47B930-8305-C608-4FDD-D0E786907676}"/>
                </a:ext>
              </a:extLst>
            </p:cNvPr>
            <p:cNvSpPr txBox="1"/>
            <p:nvPr/>
          </p:nvSpPr>
          <p:spPr>
            <a:xfrm>
              <a:off x="7823268" y="1439176"/>
              <a:ext cx="1687673" cy="1270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954" b="1" cap="all">
                  <a:solidFill>
                    <a:srgbClr val="3D3D3D"/>
                  </a:solidFill>
                  <a:latin typeface="+mj-lt"/>
                </a:rPr>
                <a:t>CAPE FOULWIND</a:t>
              </a:r>
            </a:p>
            <a:p>
              <a:endParaRPr lang="en-NZ" sz="239">
                <a:solidFill>
                  <a:srgbClr val="3D3D3D"/>
                </a:solidFill>
                <a:latin typeface="+mj-lt"/>
              </a:endParaRPr>
            </a:p>
            <a:p>
              <a:pPr algn="ctr"/>
              <a:r>
                <a:rPr lang="en-NZ" sz="795">
                  <a:solidFill>
                    <a:srgbClr val="3D3D3D"/>
                  </a:solidFill>
                </a:rPr>
                <a:t>BASSETS, TOTARA, TRAM ROAD DAIRY UNITS, WEST COAST DAIRY SUPPORT, CAPE FOULWIND FARM, CAPE FOULWIND MACHINERY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10B86C2-DAA1-F3D1-A15F-768BA9DE8BD9}"/>
                </a:ext>
              </a:extLst>
            </p:cNvPr>
            <p:cNvSpPr/>
            <p:nvPr/>
          </p:nvSpPr>
          <p:spPr>
            <a:xfrm>
              <a:off x="6292302" y="1565243"/>
              <a:ext cx="1495657" cy="1269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3D3D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9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1BE904-19C3-A3FA-C90B-2119050A1266}"/>
                </a:ext>
              </a:extLst>
            </p:cNvPr>
            <p:cNvSpPr txBox="1"/>
            <p:nvPr/>
          </p:nvSpPr>
          <p:spPr>
            <a:xfrm>
              <a:off x="6259581" y="1728126"/>
              <a:ext cx="1530771" cy="111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954" b="1" cap="all">
                  <a:solidFill>
                    <a:srgbClr val="3D3D3D"/>
                  </a:solidFill>
                  <a:latin typeface="+mj-lt"/>
                </a:rPr>
                <a:t>GREY VALLEY</a:t>
              </a:r>
            </a:p>
            <a:p>
              <a:endParaRPr lang="en-NZ" sz="239">
                <a:solidFill>
                  <a:srgbClr val="3D3D3D"/>
                </a:solidFill>
                <a:latin typeface="+mj-lt"/>
              </a:endParaRPr>
            </a:p>
            <a:p>
              <a:pPr algn="ctr"/>
              <a:r>
                <a:rPr lang="en-NZ" sz="795">
                  <a:solidFill>
                    <a:srgbClr val="3D3D3D"/>
                  </a:solidFill>
                </a:rPr>
                <a:t>THOMPSONS, SOMERVILLES DAIRY UNITS, AHAURA FARM, BURKES CREEK DAIRY SUPPORT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73E5B5-8AAD-5FB7-2BD0-B14C91E683DF}"/>
                </a:ext>
              </a:extLst>
            </p:cNvPr>
            <p:cNvSpPr/>
            <p:nvPr/>
          </p:nvSpPr>
          <p:spPr>
            <a:xfrm>
              <a:off x="6225506" y="2893161"/>
              <a:ext cx="1498668" cy="142048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3D3D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9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BC7267-CB0E-0170-1836-3A010867AF0E}"/>
                </a:ext>
              </a:extLst>
            </p:cNvPr>
            <p:cNvSpPr txBox="1"/>
            <p:nvPr/>
          </p:nvSpPr>
          <p:spPr>
            <a:xfrm>
              <a:off x="6201305" y="2906996"/>
              <a:ext cx="1553899" cy="147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954" b="1" cap="all">
                  <a:solidFill>
                    <a:srgbClr val="3D3D3D"/>
                  </a:solidFill>
                  <a:latin typeface="+mj-lt"/>
                </a:rPr>
                <a:t>WEKA</a:t>
              </a:r>
            </a:p>
            <a:p>
              <a:pPr algn="ctr"/>
              <a:endParaRPr lang="en-NZ" sz="239">
                <a:solidFill>
                  <a:srgbClr val="3D3D3D"/>
                </a:solidFill>
                <a:latin typeface="+mj-lt"/>
              </a:endParaRPr>
            </a:p>
            <a:p>
              <a:pPr algn="ctr"/>
              <a:r>
                <a:rPr lang="en-NZ" sz="795">
                  <a:solidFill>
                    <a:srgbClr val="3D3D3D"/>
                  </a:solidFill>
                </a:rPr>
                <a:t>BLAIRS, KOTUKU, BELL HILL, RURU, SOUTERS DAIRY UNITS, BRUNNER DAIRY SUPPORT, WEKA FARM, WEKA MACHINERY</a:t>
              </a:r>
            </a:p>
            <a:p>
              <a:endParaRPr lang="en-NZ" sz="1082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7690517-BE62-A64A-4809-95ACFC93EF83}"/>
                </a:ext>
              </a:extLst>
            </p:cNvPr>
            <p:cNvSpPr/>
            <p:nvPr/>
          </p:nvSpPr>
          <p:spPr>
            <a:xfrm>
              <a:off x="9554492" y="4514564"/>
              <a:ext cx="1498668" cy="149367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3D3D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9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2B2B06-1536-0297-51E9-F6C27CB9FC83}"/>
                </a:ext>
              </a:extLst>
            </p:cNvPr>
            <p:cNvSpPr txBox="1"/>
            <p:nvPr/>
          </p:nvSpPr>
          <p:spPr>
            <a:xfrm>
              <a:off x="9526239" y="4739733"/>
              <a:ext cx="1553899" cy="1510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954" b="1" cap="all" dirty="0">
                  <a:solidFill>
                    <a:srgbClr val="3D3D3D"/>
                  </a:solidFill>
                  <a:latin typeface="+mj-lt"/>
                </a:rPr>
                <a:t>Canterbury</a:t>
              </a:r>
            </a:p>
            <a:p>
              <a:pPr algn="ctr"/>
              <a:r>
                <a:rPr lang="en-NZ" sz="954" b="1" cap="all" dirty="0">
                  <a:solidFill>
                    <a:srgbClr val="3D3D3D"/>
                  </a:solidFill>
                  <a:latin typeface="+mj-lt"/>
                </a:rPr>
                <a:t>Dairy</a:t>
              </a:r>
            </a:p>
            <a:p>
              <a:pPr algn="ctr"/>
              <a:endParaRPr lang="en-NZ" sz="239" dirty="0">
                <a:solidFill>
                  <a:srgbClr val="3D3D3D"/>
                </a:solidFill>
                <a:latin typeface="+mj-lt"/>
              </a:endParaRPr>
            </a:p>
            <a:p>
              <a:pPr algn="ctr"/>
              <a:r>
                <a:rPr lang="en-NZ" sz="795" dirty="0">
                  <a:solidFill>
                    <a:srgbClr val="3D3D3D"/>
                  </a:solidFill>
                </a:rPr>
                <a:t>MARONAN, MAYFIELD, VALETTA, WAIMAKARIRI, EYREWELL DARY UNITS, ROSEBANK DAIRY SUPPORT</a:t>
              </a:r>
            </a:p>
            <a:p>
              <a:endParaRPr lang="en-NZ" sz="1082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1D2D182-1CDE-7C91-B4D7-843109B21494}"/>
                </a:ext>
              </a:extLst>
            </p:cNvPr>
            <p:cNvSpPr/>
            <p:nvPr/>
          </p:nvSpPr>
          <p:spPr>
            <a:xfrm>
              <a:off x="10710735" y="3178881"/>
              <a:ext cx="1300015" cy="130189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3D3D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9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4EEA73-79D1-3883-F7D8-AA9715BA53AB}"/>
                </a:ext>
              </a:extLst>
            </p:cNvPr>
            <p:cNvSpPr txBox="1"/>
            <p:nvPr/>
          </p:nvSpPr>
          <p:spPr>
            <a:xfrm>
              <a:off x="10690074" y="3449391"/>
              <a:ext cx="1338781" cy="1387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954" b="1" cap="all">
                  <a:solidFill>
                    <a:srgbClr val="3D3D3D"/>
                  </a:solidFill>
                  <a:latin typeface="+mj-lt"/>
                </a:rPr>
                <a:t>Canterbury</a:t>
              </a:r>
            </a:p>
            <a:p>
              <a:pPr algn="ctr"/>
              <a:r>
                <a:rPr lang="en-NZ" sz="954" b="1" cap="all">
                  <a:solidFill>
                    <a:srgbClr val="3D3D3D"/>
                  </a:solidFill>
                  <a:latin typeface="+mj-lt"/>
                </a:rPr>
                <a:t>Livestock</a:t>
              </a:r>
            </a:p>
            <a:p>
              <a:pPr algn="ctr"/>
              <a:endParaRPr lang="en-NZ" sz="239">
                <a:solidFill>
                  <a:srgbClr val="3D3D3D"/>
                </a:solidFill>
                <a:latin typeface="+mj-lt"/>
              </a:endParaRPr>
            </a:p>
            <a:p>
              <a:pPr algn="ctr"/>
              <a:r>
                <a:rPr lang="en-NZ" sz="795">
                  <a:solidFill>
                    <a:srgbClr val="3D3D3D"/>
                  </a:solidFill>
                </a:rPr>
                <a:t>MOLESWORTH STATION &amp; HANMER FARM</a:t>
              </a:r>
            </a:p>
            <a:p>
              <a:endParaRPr lang="en-NZ" sz="1082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C98D0BF-9EC0-4A21-DABD-0DF5F09FB7EA}"/>
                </a:ext>
              </a:extLst>
            </p:cNvPr>
            <p:cNvCxnSpPr>
              <a:cxnSpLocks/>
            </p:cNvCxnSpPr>
            <p:nvPr/>
          </p:nvCxnSpPr>
          <p:spPr>
            <a:xfrm>
              <a:off x="8914365" y="2685671"/>
              <a:ext cx="519346" cy="135062"/>
            </a:xfrm>
            <a:prstGeom prst="line">
              <a:avLst/>
            </a:prstGeom>
            <a:ln>
              <a:solidFill>
                <a:srgbClr val="3D3D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B3FB2F-C062-6A1F-9186-B3D0EC6B40CB}"/>
                </a:ext>
              </a:extLst>
            </p:cNvPr>
            <p:cNvCxnSpPr>
              <a:cxnSpLocks/>
            </p:cNvCxnSpPr>
            <p:nvPr/>
          </p:nvCxnSpPr>
          <p:spPr>
            <a:xfrm>
              <a:off x="7535935" y="2676733"/>
              <a:ext cx="2006986" cy="419467"/>
            </a:xfrm>
            <a:prstGeom prst="line">
              <a:avLst/>
            </a:prstGeom>
            <a:ln>
              <a:solidFill>
                <a:srgbClr val="3D3D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F6444E-B6CA-827D-06D7-A4859DB0B0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6597" y="3355477"/>
              <a:ext cx="1619763" cy="110412"/>
            </a:xfrm>
            <a:prstGeom prst="line">
              <a:avLst/>
            </a:prstGeom>
            <a:ln>
              <a:solidFill>
                <a:srgbClr val="3D3D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3DA290-7781-3FE8-6CC4-4ADA06F08AF2}"/>
                </a:ext>
              </a:extLst>
            </p:cNvPr>
            <p:cNvCxnSpPr>
              <a:cxnSpLocks/>
            </p:cNvCxnSpPr>
            <p:nvPr/>
          </p:nvCxnSpPr>
          <p:spPr>
            <a:xfrm>
              <a:off x="10375271" y="3178881"/>
              <a:ext cx="434083" cy="298205"/>
            </a:xfrm>
            <a:prstGeom prst="line">
              <a:avLst/>
            </a:prstGeom>
            <a:ln>
              <a:solidFill>
                <a:srgbClr val="3D3D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E8CD561-F96F-936C-56DE-3D134D3ACC7B}"/>
                </a:ext>
              </a:extLst>
            </p:cNvPr>
            <p:cNvCxnSpPr>
              <a:cxnSpLocks/>
            </p:cNvCxnSpPr>
            <p:nvPr/>
          </p:nvCxnSpPr>
          <p:spPr>
            <a:xfrm>
              <a:off x="9934279" y="3967425"/>
              <a:ext cx="71049" cy="607267"/>
            </a:xfrm>
            <a:prstGeom prst="line">
              <a:avLst/>
            </a:prstGeom>
            <a:ln>
              <a:solidFill>
                <a:srgbClr val="3D3D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57A3E7C-2A76-7B98-531E-EE3F4A82A842}"/>
                </a:ext>
              </a:extLst>
            </p:cNvPr>
            <p:cNvCxnSpPr>
              <a:cxnSpLocks/>
            </p:cNvCxnSpPr>
            <p:nvPr/>
          </p:nvCxnSpPr>
          <p:spPr>
            <a:xfrm>
              <a:off x="9453939" y="4329203"/>
              <a:ext cx="566888" cy="255834"/>
            </a:xfrm>
            <a:prstGeom prst="line">
              <a:avLst/>
            </a:prstGeom>
            <a:ln>
              <a:solidFill>
                <a:srgbClr val="3D3D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1B27FF31-6D1B-F535-A77F-B830EFE36963}"/>
              </a:ext>
            </a:extLst>
          </p:cNvPr>
          <p:cNvGraphicFramePr>
            <a:graphicFrameLocks/>
          </p:cNvGraphicFramePr>
          <p:nvPr/>
        </p:nvGraphicFramePr>
        <p:xfrm>
          <a:off x="2842399" y="2151009"/>
          <a:ext cx="2145427" cy="1693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AE8F4A32-7BF0-43F6-B47D-85AC688CB1DA}"/>
              </a:ext>
            </a:extLst>
          </p:cNvPr>
          <p:cNvGraphicFramePr>
            <a:graphicFrameLocks/>
          </p:cNvGraphicFramePr>
          <p:nvPr/>
        </p:nvGraphicFramePr>
        <p:xfrm>
          <a:off x="2745362" y="4166835"/>
          <a:ext cx="2716905" cy="1888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5238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40B921-9AF6-5FD1-FB54-B36BC095E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63674E-7C0F-024D-4F0E-E4697E46B2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7119" y="716995"/>
            <a:ext cx="6805862" cy="346038"/>
          </a:xfrm>
        </p:spPr>
        <p:txBody>
          <a:bodyPr/>
          <a:lstStyle/>
          <a:p>
            <a:r>
              <a:rPr lang="en-NZ" sz="2200" dirty="0"/>
              <a:t>Pāmu Farms – Upper South Island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79F90A-2699-84C5-98C4-02E6D47256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6094"/>
            <a:fld id="{02E477D0-3F7C-FD4B-9D48-55E89CC1AD4E}" type="slidenum">
              <a:rPr lang="en-US"/>
              <a:pPr defTabSz="466094"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BBD624-C7E7-451F-54E7-34B39A1CEA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769" y="1555754"/>
            <a:ext cx="8711703" cy="275586"/>
          </a:xfrm>
        </p:spPr>
        <p:txBody>
          <a:bodyPr/>
          <a:lstStyle/>
          <a:p>
            <a:r>
              <a:rPr lang="en-GB" dirty="0"/>
              <a:t>“Pāmu is aiming to rear all calves from its dairy herds for meat and milk production by 2030” </a:t>
            </a:r>
          </a:p>
          <a:p>
            <a:pPr algn="ctr" defTabSz="426569" eaLnBrk="0" hangingPunct="0">
              <a:spcBef>
                <a:spcPct val="0"/>
              </a:spcBef>
            </a:pPr>
            <a:r>
              <a:rPr lang="en-GB" sz="1113" spc="22" dirty="0">
                <a:latin typeface="Calibri" panose="020F0502020204030204" pitchFamily="34" charset="0"/>
                <a:cs typeface="+mn-cs"/>
              </a:rPr>
              <a:t>In 2021 we established a plan to integrate our dairy and livestock businesses on the West Coast, creating a closed system that, at present, absorbs 65% of our dairy calf crop. </a:t>
            </a:r>
            <a:endParaRPr lang="en-NZ" sz="1113" spc="22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6DB8EC-1C4D-C00A-784D-D6D39A5E71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West Coast Integrated Farm System</a:t>
            </a:r>
            <a:endParaRPr lang="en-NZ"/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FA4DAD69-CDB1-E106-5E44-226882484184}"/>
              </a:ext>
            </a:extLst>
          </p:cNvPr>
          <p:cNvGraphicFramePr>
            <a:graphicFrameLocks noGrp="1"/>
          </p:cNvGraphicFramePr>
          <p:nvPr/>
        </p:nvGraphicFramePr>
        <p:xfrm>
          <a:off x="155405" y="2878787"/>
          <a:ext cx="9588702" cy="29547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7786">
                  <a:extLst>
                    <a:ext uri="{9D8B030D-6E8A-4147-A177-3AD203B41FA5}">
                      <a16:colId xmlns:a16="http://schemas.microsoft.com/office/drawing/2014/main" val="3077654480"/>
                    </a:ext>
                  </a:extLst>
                </a:gridCol>
                <a:gridCol w="1761688">
                  <a:extLst>
                    <a:ext uri="{9D8B030D-6E8A-4147-A177-3AD203B41FA5}">
                      <a16:colId xmlns:a16="http://schemas.microsoft.com/office/drawing/2014/main" val="2621332667"/>
                    </a:ext>
                  </a:extLst>
                </a:gridCol>
                <a:gridCol w="1605588">
                  <a:extLst>
                    <a:ext uri="{9D8B030D-6E8A-4147-A177-3AD203B41FA5}">
                      <a16:colId xmlns:a16="http://schemas.microsoft.com/office/drawing/2014/main" val="3834061515"/>
                    </a:ext>
                  </a:extLst>
                </a:gridCol>
                <a:gridCol w="2308460">
                  <a:extLst>
                    <a:ext uri="{9D8B030D-6E8A-4147-A177-3AD203B41FA5}">
                      <a16:colId xmlns:a16="http://schemas.microsoft.com/office/drawing/2014/main" val="1316505549"/>
                    </a:ext>
                  </a:extLst>
                </a:gridCol>
                <a:gridCol w="1995180">
                  <a:extLst>
                    <a:ext uri="{9D8B030D-6E8A-4147-A177-3AD203B41FA5}">
                      <a16:colId xmlns:a16="http://schemas.microsoft.com/office/drawing/2014/main" val="2815705796"/>
                    </a:ext>
                  </a:extLst>
                </a:gridCol>
              </a:tblGrid>
              <a:tr h="215402">
                <a:tc gridSpan="5">
                  <a:txBody>
                    <a:bodyPr/>
                    <a:lstStyle/>
                    <a:p>
                      <a:pPr algn="ctr"/>
                      <a:r>
                        <a:rPr lang="en-NZ" sz="1100" b="1" dirty="0">
                          <a:solidFill>
                            <a:srgbClr val="3D3D3D"/>
                          </a:solidFill>
                        </a:rPr>
                        <a:t>Our focus: Farming excellence and innovation</a:t>
                      </a:r>
                    </a:p>
                  </a:txBody>
                  <a:tcPr marL="45721" marR="45721" marT="22861" marB="2286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0539738"/>
                  </a:ext>
                </a:extLst>
              </a:tr>
              <a:tr h="273931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NZ" sz="1100" b="1" i="0" kern="1200" spc="28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NZ" sz="1100" b="1" i="0" kern="1200" spc="28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NZ" sz="1100" b="1" i="0" kern="1200" spc="28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NZ" sz="1100" b="1" i="0" kern="1200" spc="28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NZ" sz="1100" b="1" i="0" kern="1200" spc="28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NZ" sz="1100" b="1" i="0" kern="1200" spc="28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NZ" sz="1100" b="1" i="0" kern="1200" spc="28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NZ" sz="1100" b="1" i="0" kern="1200" spc="28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100" b="1" i="0" kern="1200" spc="28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60.7% Dairy Cows</a:t>
                      </a: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100" b="1" i="0" kern="1200" spc="28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17.1% Deer</a:t>
                      </a: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100" b="1" i="0" kern="1200" spc="28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14.9% Dairy Youngstock</a:t>
                      </a: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100" b="1" i="0" kern="1200" spc="28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4.4% Beef Breeding Cattle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NZ" sz="1100" b="1" i="0" kern="1200" spc="28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1.8% Sheep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NZ" sz="1100" b="1" i="0" kern="1200" spc="28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1.1% Dairy Beef</a:t>
                      </a:r>
                    </a:p>
                  </a:txBody>
                  <a:tcPr marL="45721" marR="45721" marT="22861" marB="22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rtl="0" eaLnBrk="0" fontAlgn="base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Develop a reduced bobby calf system through dairy and livestock integration, reducing the need to carry deer and beef breeding herds.</a:t>
                      </a:r>
                    </a:p>
                    <a:p>
                      <a:pPr marL="171450" indent="-171450" algn="l" defTabSz="536433" rtl="0" eaLnBrk="0" fontAlgn="base" hangingPunct="0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Increased dairy beef production will generate improved protein conversion efficiency, and GHG intensity in comparison to traditional livestock breeding system.</a:t>
                      </a:r>
                    </a:p>
                  </a:txBody>
                  <a:tcPr marL="34291" marR="342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Understand biosecurity and agronomic risks associated with planned system changes. 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Expansion of rearing capacity through the conversion of woolsheds at Cape </a:t>
                      </a:r>
                      <a:r>
                        <a:rPr lang="en-NZ" sz="1100" kern="1200" spc="28" dirty="0" err="1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Foulwind</a:t>
                      </a: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 and Weka. 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25% of dairy herds mated to beef.</a:t>
                      </a:r>
                      <a:endParaRPr lang="en-NZ" sz="1000" dirty="0">
                        <a:solidFill>
                          <a:srgbClr val="3D3D3D"/>
                        </a:solidFill>
                        <a:latin typeface="Calibri"/>
                        <a:ea typeface="MS PGothic"/>
                      </a:endParaRPr>
                    </a:p>
                  </a:txBody>
                  <a:tcPr marL="57152" marR="571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39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Adopt genetic improvements and various technological advancements on dairy herds to support the full utilisation of the dairy calf crop.</a:t>
                      </a:r>
                    </a:p>
                    <a:p>
                      <a:pPr marL="171450" indent="-17145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Farming excellence and enhance biosecurity at a large scale through a closed farm system. The ability to be fully self-contained. </a:t>
                      </a:r>
                    </a:p>
                    <a:p>
                      <a:pPr marL="171450" indent="-171450" algn="l" defTabSz="91439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Optimise feed conversion efficiency, through the utilisation of various stock classes.</a:t>
                      </a:r>
                    </a:p>
                    <a:p>
                      <a:pPr marL="171450" indent="-171450" algn="l" defTabSz="914395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NZ" sz="110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System 2 dairy business, &gt;90% of feed is grown on farm.</a:t>
                      </a:r>
                      <a:endParaRPr lang="en-NZ" sz="1000" dirty="0">
                        <a:solidFill>
                          <a:srgbClr val="3D3D3D"/>
                        </a:solidFill>
                        <a:effectLst/>
                        <a:latin typeface="Calibri"/>
                        <a:ea typeface="MS PGothic"/>
                        <a:cs typeface="Times New Roman" panose="02020603050405020304" pitchFamily="18" charset="0"/>
                      </a:endParaRPr>
                    </a:p>
                  </a:txBody>
                  <a:tcPr marL="57152" marR="571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 dirty="0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 dirty="0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 dirty="0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 dirty="0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 dirty="0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 dirty="0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 dirty="0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 dirty="0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NZ" sz="1100" b="1" i="0" kern="1200" spc="28" dirty="0">
                        <a:solidFill>
                          <a:srgbClr val="3D3D3D"/>
                        </a:solidFill>
                        <a:latin typeface="Calibri" panose="020F0502020204030204" pitchFamily="34" charset="0"/>
                        <a:ea typeface="MS PGothic" panose="020B0600070205080204" pitchFamily="34" charset="-128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100" b="1" i="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56.9% Dairy Cows</a:t>
                      </a: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100" b="1" i="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25.2% Dairy Beef</a:t>
                      </a: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100" b="1" i="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13.5% Dairy Youngstock</a:t>
                      </a:r>
                    </a:p>
                    <a:p>
                      <a:pPr marL="0" marR="0" lvl="0" indent="0" algn="l" defTabSz="9143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100" b="1" i="0" kern="1200" spc="28" dirty="0">
                          <a:solidFill>
                            <a:srgbClr val="3D3D3D"/>
                          </a:solidFill>
                          <a:latin typeface="Calibri"/>
                          <a:ea typeface="MS PGothic"/>
                          <a:cs typeface="+mn-cs"/>
                        </a:rPr>
                        <a:t>4.4% Beef Breeding Cattle</a:t>
                      </a:r>
                    </a:p>
                  </a:txBody>
                  <a:tcPr marL="34291" marR="342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9597421"/>
                  </a:ext>
                </a:extLst>
              </a:tr>
            </a:tbl>
          </a:graphicData>
        </a:graphic>
      </p:graphicFrame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24C1EF-E054-0F95-784A-B07174B12263}"/>
              </a:ext>
            </a:extLst>
          </p:cNvPr>
          <p:cNvCxnSpPr/>
          <p:nvPr/>
        </p:nvCxnSpPr>
        <p:spPr>
          <a:xfrm>
            <a:off x="2212078" y="2626637"/>
            <a:ext cx="5453995" cy="0"/>
          </a:xfrm>
          <a:prstGeom prst="line">
            <a:avLst/>
          </a:prstGeom>
          <a:ln w="15875">
            <a:solidFill>
              <a:srgbClr val="FFFFFF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5B0F9F-C9E0-47AA-7E1A-1439EAB7ABF7}"/>
              </a:ext>
            </a:extLst>
          </p:cNvPr>
          <p:cNvGrpSpPr/>
          <p:nvPr/>
        </p:nvGrpSpPr>
        <p:grpSpPr>
          <a:xfrm>
            <a:off x="265545" y="2513761"/>
            <a:ext cx="871050" cy="357401"/>
            <a:chOff x="2969527" y="1973439"/>
            <a:chExt cx="1892885" cy="823119"/>
          </a:xfrm>
        </p:grpSpPr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20B29F5E-FAA0-8313-8C1B-4B7E3690A0DF}"/>
                </a:ext>
              </a:extLst>
            </p:cNvPr>
            <p:cNvSpPr/>
            <p:nvPr/>
          </p:nvSpPr>
          <p:spPr>
            <a:xfrm>
              <a:off x="2969527" y="1973439"/>
              <a:ext cx="1697108" cy="655083"/>
            </a:xfrm>
            <a:prstGeom prst="chevron">
              <a:avLst>
                <a:gd name="adj" fmla="val 4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66094"/>
              <a:endParaRPr lang="en-NZ" sz="900">
                <a:solidFill>
                  <a:srgbClr val="F3ECE0"/>
                </a:solidFill>
                <a:latin typeface="Calibri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AA38834-5A74-C139-0D07-0EEC3373E808}"/>
                </a:ext>
              </a:extLst>
            </p:cNvPr>
            <p:cNvSpPr/>
            <p:nvPr/>
          </p:nvSpPr>
          <p:spPr>
            <a:xfrm>
              <a:off x="3429299" y="2141475"/>
              <a:ext cx="1433113" cy="655083"/>
            </a:xfrm>
            <a:custGeom>
              <a:avLst/>
              <a:gdLst>
                <a:gd name="connsiteX0" fmla="*/ 0 w 1433113"/>
                <a:gd name="connsiteY0" fmla="*/ 65508 h 655083"/>
                <a:gd name="connsiteX1" fmla="*/ 65508 w 1433113"/>
                <a:gd name="connsiteY1" fmla="*/ 0 h 655083"/>
                <a:gd name="connsiteX2" fmla="*/ 1367605 w 1433113"/>
                <a:gd name="connsiteY2" fmla="*/ 0 h 655083"/>
                <a:gd name="connsiteX3" fmla="*/ 1433113 w 1433113"/>
                <a:gd name="connsiteY3" fmla="*/ 65508 h 655083"/>
                <a:gd name="connsiteX4" fmla="*/ 1433113 w 1433113"/>
                <a:gd name="connsiteY4" fmla="*/ 589575 h 655083"/>
                <a:gd name="connsiteX5" fmla="*/ 1367605 w 1433113"/>
                <a:gd name="connsiteY5" fmla="*/ 655083 h 655083"/>
                <a:gd name="connsiteX6" fmla="*/ 65508 w 1433113"/>
                <a:gd name="connsiteY6" fmla="*/ 655083 h 655083"/>
                <a:gd name="connsiteX7" fmla="*/ 0 w 1433113"/>
                <a:gd name="connsiteY7" fmla="*/ 589575 h 655083"/>
                <a:gd name="connsiteX8" fmla="*/ 0 w 1433113"/>
                <a:gd name="connsiteY8" fmla="*/ 65508 h 6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3113" h="655083">
                  <a:moveTo>
                    <a:pt x="0" y="65508"/>
                  </a:moveTo>
                  <a:cubicBezTo>
                    <a:pt x="0" y="29329"/>
                    <a:pt x="29329" y="0"/>
                    <a:pt x="65508" y="0"/>
                  </a:cubicBezTo>
                  <a:lnTo>
                    <a:pt x="1367605" y="0"/>
                  </a:lnTo>
                  <a:cubicBezTo>
                    <a:pt x="1403784" y="0"/>
                    <a:pt x="1433113" y="29329"/>
                    <a:pt x="1433113" y="65508"/>
                  </a:cubicBezTo>
                  <a:lnTo>
                    <a:pt x="1433113" y="589575"/>
                  </a:lnTo>
                  <a:cubicBezTo>
                    <a:pt x="1433113" y="625754"/>
                    <a:pt x="1403784" y="655083"/>
                    <a:pt x="1367605" y="655083"/>
                  </a:cubicBezTo>
                  <a:lnTo>
                    <a:pt x="65508" y="655083"/>
                  </a:lnTo>
                  <a:cubicBezTo>
                    <a:pt x="29329" y="655083"/>
                    <a:pt x="0" y="625754"/>
                    <a:pt x="0" y="589575"/>
                  </a:cubicBezTo>
                  <a:lnTo>
                    <a:pt x="0" y="65508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271" tIns="84271" rIns="84271" bIns="84271" numCol="1" spcCol="1270" anchor="ctr" anchorCtr="0">
              <a:noAutofit/>
            </a:bodyPr>
            <a:lstStyle/>
            <a:p>
              <a:pPr algn="ctr" defTabSz="466646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13" b="1">
                  <a:solidFill>
                    <a:srgbClr val="F3ECE0"/>
                  </a:solidFill>
                  <a:latin typeface="Calibri"/>
                </a:rPr>
                <a:t>2021</a:t>
              </a:r>
              <a:r>
                <a:rPr lang="en-US" sz="1050">
                  <a:solidFill>
                    <a:srgbClr val="00263E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</a:rPr>
                <a:t>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1689C3-65C4-B446-AFA5-C3F07EF12A5F}"/>
              </a:ext>
            </a:extLst>
          </p:cNvPr>
          <p:cNvGrpSpPr/>
          <p:nvPr/>
        </p:nvGrpSpPr>
        <p:grpSpPr>
          <a:xfrm>
            <a:off x="3776079" y="2508129"/>
            <a:ext cx="859187" cy="357313"/>
            <a:chOff x="4933781" y="1973642"/>
            <a:chExt cx="1867106" cy="822916"/>
          </a:xfrm>
        </p:grpSpPr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6ACD050B-9E74-D75E-59B0-30DEEA540E0C}"/>
                </a:ext>
              </a:extLst>
            </p:cNvPr>
            <p:cNvSpPr/>
            <p:nvPr/>
          </p:nvSpPr>
          <p:spPr>
            <a:xfrm>
              <a:off x="4933781" y="1973642"/>
              <a:ext cx="1697108" cy="655083"/>
            </a:xfrm>
            <a:prstGeom prst="chevron">
              <a:avLst>
                <a:gd name="adj" fmla="val 4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66094"/>
              <a:endParaRPr lang="en-NZ" sz="900">
                <a:solidFill>
                  <a:srgbClr val="F3ECE0"/>
                </a:solidFill>
                <a:latin typeface="Calibri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11516C2-1A0D-145E-8C2D-E9CBC35E6B02}"/>
                </a:ext>
              </a:extLst>
            </p:cNvPr>
            <p:cNvSpPr/>
            <p:nvPr/>
          </p:nvSpPr>
          <p:spPr>
            <a:xfrm>
              <a:off x="5367774" y="2141475"/>
              <a:ext cx="1433113" cy="655083"/>
            </a:xfrm>
            <a:custGeom>
              <a:avLst/>
              <a:gdLst>
                <a:gd name="connsiteX0" fmla="*/ 0 w 1433113"/>
                <a:gd name="connsiteY0" fmla="*/ 65508 h 655083"/>
                <a:gd name="connsiteX1" fmla="*/ 65508 w 1433113"/>
                <a:gd name="connsiteY1" fmla="*/ 0 h 655083"/>
                <a:gd name="connsiteX2" fmla="*/ 1367605 w 1433113"/>
                <a:gd name="connsiteY2" fmla="*/ 0 h 655083"/>
                <a:gd name="connsiteX3" fmla="*/ 1433113 w 1433113"/>
                <a:gd name="connsiteY3" fmla="*/ 65508 h 655083"/>
                <a:gd name="connsiteX4" fmla="*/ 1433113 w 1433113"/>
                <a:gd name="connsiteY4" fmla="*/ 589575 h 655083"/>
                <a:gd name="connsiteX5" fmla="*/ 1367605 w 1433113"/>
                <a:gd name="connsiteY5" fmla="*/ 655083 h 655083"/>
                <a:gd name="connsiteX6" fmla="*/ 65508 w 1433113"/>
                <a:gd name="connsiteY6" fmla="*/ 655083 h 655083"/>
                <a:gd name="connsiteX7" fmla="*/ 0 w 1433113"/>
                <a:gd name="connsiteY7" fmla="*/ 589575 h 655083"/>
                <a:gd name="connsiteX8" fmla="*/ 0 w 1433113"/>
                <a:gd name="connsiteY8" fmla="*/ 65508 h 6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3113" h="655083">
                  <a:moveTo>
                    <a:pt x="0" y="65508"/>
                  </a:moveTo>
                  <a:cubicBezTo>
                    <a:pt x="0" y="29329"/>
                    <a:pt x="29329" y="0"/>
                    <a:pt x="65508" y="0"/>
                  </a:cubicBezTo>
                  <a:lnTo>
                    <a:pt x="1367605" y="0"/>
                  </a:lnTo>
                  <a:cubicBezTo>
                    <a:pt x="1403784" y="0"/>
                    <a:pt x="1433113" y="29329"/>
                    <a:pt x="1433113" y="65508"/>
                  </a:cubicBezTo>
                  <a:lnTo>
                    <a:pt x="1433113" y="589575"/>
                  </a:lnTo>
                  <a:cubicBezTo>
                    <a:pt x="1433113" y="625754"/>
                    <a:pt x="1403784" y="655083"/>
                    <a:pt x="1367605" y="655083"/>
                  </a:cubicBezTo>
                  <a:lnTo>
                    <a:pt x="65508" y="655083"/>
                  </a:lnTo>
                  <a:cubicBezTo>
                    <a:pt x="29329" y="655083"/>
                    <a:pt x="0" y="625754"/>
                    <a:pt x="0" y="589575"/>
                  </a:cubicBezTo>
                  <a:lnTo>
                    <a:pt x="0" y="65508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271" tIns="84271" rIns="84271" bIns="84271" numCol="1" spcCol="1270" anchor="ctr" anchorCtr="0">
              <a:noAutofit/>
            </a:bodyPr>
            <a:lstStyle/>
            <a:p>
              <a:pPr algn="ctr" defTabSz="466646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13" b="1">
                  <a:solidFill>
                    <a:srgbClr val="F3ECE0"/>
                  </a:solidFill>
                  <a:latin typeface="Calibri"/>
                </a:rPr>
                <a:t>2023-25</a:t>
              </a:r>
              <a:endParaRPr lang="en-US" sz="1050" b="1">
                <a:solidFill>
                  <a:srgbClr val="F3ECE0"/>
                </a:solidFill>
                <a:latin typeface="Calibr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A0C408-FB64-F4D5-7B6C-ECBF9C05666E}"/>
              </a:ext>
            </a:extLst>
          </p:cNvPr>
          <p:cNvGrpSpPr/>
          <p:nvPr/>
        </p:nvGrpSpPr>
        <p:grpSpPr>
          <a:xfrm>
            <a:off x="5341429" y="2506137"/>
            <a:ext cx="871050" cy="357401"/>
            <a:chOff x="6846477" y="1973439"/>
            <a:chExt cx="1892885" cy="823119"/>
          </a:xfrm>
        </p:grpSpPr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7BCE8755-B5E6-4678-9C77-F0ED03696C8C}"/>
                </a:ext>
              </a:extLst>
            </p:cNvPr>
            <p:cNvSpPr/>
            <p:nvPr/>
          </p:nvSpPr>
          <p:spPr>
            <a:xfrm>
              <a:off x="6846477" y="1973439"/>
              <a:ext cx="1697108" cy="655083"/>
            </a:xfrm>
            <a:prstGeom prst="chevron">
              <a:avLst>
                <a:gd name="adj" fmla="val 4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66094"/>
              <a:endParaRPr lang="en-NZ" sz="900">
                <a:solidFill>
                  <a:srgbClr val="F3ECE0"/>
                </a:solidFill>
                <a:latin typeface="Calibri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82A911-C8AA-1BA3-09D0-30B5AB8C0D93}"/>
                </a:ext>
              </a:extLst>
            </p:cNvPr>
            <p:cNvSpPr/>
            <p:nvPr/>
          </p:nvSpPr>
          <p:spPr>
            <a:xfrm>
              <a:off x="7306249" y="2141475"/>
              <a:ext cx="1433113" cy="655083"/>
            </a:xfrm>
            <a:custGeom>
              <a:avLst/>
              <a:gdLst>
                <a:gd name="connsiteX0" fmla="*/ 0 w 1433113"/>
                <a:gd name="connsiteY0" fmla="*/ 65508 h 655083"/>
                <a:gd name="connsiteX1" fmla="*/ 65508 w 1433113"/>
                <a:gd name="connsiteY1" fmla="*/ 0 h 655083"/>
                <a:gd name="connsiteX2" fmla="*/ 1367605 w 1433113"/>
                <a:gd name="connsiteY2" fmla="*/ 0 h 655083"/>
                <a:gd name="connsiteX3" fmla="*/ 1433113 w 1433113"/>
                <a:gd name="connsiteY3" fmla="*/ 65508 h 655083"/>
                <a:gd name="connsiteX4" fmla="*/ 1433113 w 1433113"/>
                <a:gd name="connsiteY4" fmla="*/ 589575 h 655083"/>
                <a:gd name="connsiteX5" fmla="*/ 1367605 w 1433113"/>
                <a:gd name="connsiteY5" fmla="*/ 655083 h 655083"/>
                <a:gd name="connsiteX6" fmla="*/ 65508 w 1433113"/>
                <a:gd name="connsiteY6" fmla="*/ 655083 h 655083"/>
                <a:gd name="connsiteX7" fmla="*/ 0 w 1433113"/>
                <a:gd name="connsiteY7" fmla="*/ 589575 h 655083"/>
                <a:gd name="connsiteX8" fmla="*/ 0 w 1433113"/>
                <a:gd name="connsiteY8" fmla="*/ 65508 h 6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3113" h="655083">
                  <a:moveTo>
                    <a:pt x="0" y="65508"/>
                  </a:moveTo>
                  <a:cubicBezTo>
                    <a:pt x="0" y="29329"/>
                    <a:pt x="29329" y="0"/>
                    <a:pt x="65508" y="0"/>
                  </a:cubicBezTo>
                  <a:lnTo>
                    <a:pt x="1367605" y="0"/>
                  </a:lnTo>
                  <a:cubicBezTo>
                    <a:pt x="1403784" y="0"/>
                    <a:pt x="1433113" y="29329"/>
                    <a:pt x="1433113" y="65508"/>
                  </a:cubicBezTo>
                  <a:lnTo>
                    <a:pt x="1433113" y="589575"/>
                  </a:lnTo>
                  <a:cubicBezTo>
                    <a:pt x="1433113" y="625754"/>
                    <a:pt x="1403784" y="655083"/>
                    <a:pt x="1367605" y="655083"/>
                  </a:cubicBezTo>
                  <a:lnTo>
                    <a:pt x="65508" y="655083"/>
                  </a:lnTo>
                  <a:cubicBezTo>
                    <a:pt x="29329" y="655083"/>
                    <a:pt x="0" y="625754"/>
                    <a:pt x="0" y="589575"/>
                  </a:cubicBezTo>
                  <a:lnTo>
                    <a:pt x="0" y="65508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271" tIns="84271" rIns="84271" bIns="84271" numCol="1" spcCol="1270" anchor="ctr" anchorCtr="0">
              <a:noAutofit/>
            </a:bodyPr>
            <a:lstStyle/>
            <a:p>
              <a:pPr algn="ctr" defTabSz="466646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13" b="1">
                  <a:solidFill>
                    <a:srgbClr val="F3ECE0"/>
                  </a:solidFill>
                  <a:latin typeface="Calibri"/>
                </a:rPr>
                <a:t>2026-29</a:t>
              </a:r>
              <a:endParaRPr lang="en-US" sz="1050" b="1">
                <a:solidFill>
                  <a:srgbClr val="F3ECE0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85DBB3-8421-5572-7A78-3CDF6F730171}"/>
              </a:ext>
            </a:extLst>
          </p:cNvPr>
          <p:cNvGrpSpPr/>
          <p:nvPr/>
        </p:nvGrpSpPr>
        <p:grpSpPr>
          <a:xfrm>
            <a:off x="7682070" y="2514752"/>
            <a:ext cx="871050" cy="357401"/>
            <a:chOff x="6846477" y="1973439"/>
            <a:chExt cx="1892885" cy="823119"/>
          </a:xfrm>
        </p:grpSpPr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B209100D-BEE8-F705-BE33-0EC4BC6D2628}"/>
                </a:ext>
              </a:extLst>
            </p:cNvPr>
            <p:cNvSpPr/>
            <p:nvPr/>
          </p:nvSpPr>
          <p:spPr>
            <a:xfrm>
              <a:off x="6846477" y="1973439"/>
              <a:ext cx="1697108" cy="655083"/>
            </a:xfrm>
            <a:prstGeom prst="chevron">
              <a:avLst>
                <a:gd name="adj" fmla="val 4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66094"/>
              <a:endParaRPr lang="en-NZ" sz="900">
                <a:solidFill>
                  <a:srgbClr val="F3ECE0"/>
                </a:solidFill>
                <a:latin typeface="Calibri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C9E85B7-DB8F-872E-8C8B-E42FA864BD85}"/>
                </a:ext>
              </a:extLst>
            </p:cNvPr>
            <p:cNvSpPr/>
            <p:nvPr/>
          </p:nvSpPr>
          <p:spPr>
            <a:xfrm>
              <a:off x="7306249" y="2141475"/>
              <a:ext cx="1433113" cy="655083"/>
            </a:xfrm>
            <a:custGeom>
              <a:avLst/>
              <a:gdLst>
                <a:gd name="connsiteX0" fmla="*/ 0 w 1433113"/>
                <a:gd name="connsiteY0" fmla="*/ 65508 h 655083"/>
                <a:gd name="connsiteX1" fmla="*/ 65508 w 1433113"/>
                <a:gd name="connsiteY1" fmla="*/ 0 h 655083"/>
                <a:gd name="connsiteX2" fmla="*/ 1367605 w 1433113"/>
                <a:gd name="connsiteY2" fmla="*/ 0 h 655083"/>
                <a:gd name="connsiteX3" fmla="*/ 1433113 w 1433113"/>
                <a:gd name="connsiteY3" fmla="*/ 65508 h 655083"/>
                <a:gd name="connsiteX4" fmla="*/ 1433113 w 1433113"/>
                <a:gd name="connsiteY4" fmla="*/ 589575 h 655083"/>
                <a:gd name="connsiteX5" fmla="*/ 1367605 w 1433113"/>
                <a:gd name="connsiteY5" fmla="*/ 655083 h 655083"/>
                <a:gd name="connsiteX6" fmla="*/ 65508 w 1433113"/>
                <a:gd name="connsiteY6" fmla="*/ 655083 h 655083"/>
                <a:gd name="connsiteX7" fmla="*/ 0 w 1433113"/>
                <a:gd name="connsiteY7" fmla="*/ 589575 h 655083"/>
                <a:gd name="connsiteX8" fmla="*/ 0 w 1433113"/>
                <a:gd name="connsiteY8" fmla="*/ 65508 h 6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3113" h="655083">
                  <a:moveTo>
                    <a:pt x="0" y="65508"/>
                  </a:moveTo>
                  <a:cubicBezTo>
                    <a:pt x="0" y="29329"/>
                    <a:pt x="29329" y="0"/>
                    <a:pt x="65508" y="0"/>
                  </a:cubicBezTo>
                  <a:lnTo>
                    <a:pt x="1367605" y="0"/>
                  </a:lnTo>
                  <a:cubicBezTo>
                    <a:pt x="1403784" y="0"/>
                    <a:pt x="1433113" y="29329"/>
                    <a:pt x="1433113" y="65508"/>
                  </a:cubicBezTo>
                  <a:lnTo>
                    <a:pt x="1433113" y="589575"/>
                  </a:lnTo>
                  <a:cubicBezTo>
                    <a:pt x="1433113" y="625754"/>
                    <a:pt x="1403784" y="655083"/>
                    <a:pt x="1367605" y="655083"/>
                  </a:cubicBezTo>
                  <a:lnTo>
                    <a:pt x="65508" y="655083"/>
                  </a:lnTo>
                  <a:cubicBezTo>
                    <a:pt x="29329" y="655083"/>
                    <a:pt x="0" y="625754"/>
                    <a:pt x="0" y="589575"/>
                  </a:cubicBezTo>
                  <a:lnTo>
                    <a:pt x="0" y="65508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271" tIns="84271" rIns="84271" bIns="84271" numCol="1" spcCol="1270" anchor="ctr" anchorCtr="0">
              <a:noAutofit/>
            </a:bodyPr>
            <a:lstStyle/>
            <a:p>
              <a:pPr algn="ctr" defTabSz="466646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13" b="1">
                  <a:solidFill>
                    <a:srgbClr val="F3ECE0"/>
                  </a:solidFill>
                  <a:latin typeface="Calibri"/>
                </a:rPr>
                <a:t>2030</a:t>
              </a:r>
              <a:endParaRPr lang="en-US" sz="1050" b="1">
                <a:solidFill>
                  <a:srgbClr val="F3ECE0"/>
                </a:solidFill>
                <a:latin typeface="Calibri"/>
              </a:endParaRPr>
            </a:p>
          </p:txBody>
        </p:sp>
      </p:grp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2D729C3E-FE29-5726-F54C-8EC47A7C3643}"/>
              </a:ext>
            </a:extLst>
          </p:cNvPr>
          <p:cNvGraphicFramePr>
            <a:graphicFrameLocks/>
          </p:cNvGraphicFramePr>
          <p:nvPr/>
        </p:nvGraphicFramePr>
        <p:xfrm>
          <a:off x="33004" y="3048028"/>
          <a:ext cx="2179074" cy="1873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ABA445A2-C8EF-3B30-B7B5-22AA1901DE53}"/>
              </a:ext>
            </a:extLst>
          </p:cNvPr>
          <p:cNvGrpSpPr/>
          <p:nvPr/>
        </p:nvGrpSpPr>
        <p:grpSpPr>
          <a:xfrm>
            <a:off x="2076231" y="2521386"/>
            <a:ext cx="871050" cy="357401"/>
            <a:chOff x="2969527" y="1973439"/>
            <a:chExt cx="1892885" cy="823119"/>
          </a:xfrm>
        </p:grpSpPr>
        <p:sp>
          <p:nvSpPr>
            <p:cNvPr id="47" name="Arrow: Chevron 46">
              <a:extLst>
                <a:ext uri="{FF2B5EF4-FFF2-40B4-BE49-F238E27FC236}">
                  <a16:creationId xmlns:a16="http://schemas.microsoft.com/office/drawing/2014/main" id="{6CC5224A-694D-C235-1923-853A6F92075F}"/>
                </a:ext>
              </a:extLst>
            </p:cNvPr>
            <p:cNvSpPr/>
            <p:nvPr/>
          </p:nvSpPr>
          <p:spPr>
            <a:xfrm>
              <a:off x="2969527" y="1973439"/>
              <a:ext cx="1697108" cy="655083"/>
            </a:xfrm>
            <a:prstGeom prst="chevron">
              <a:avLst>
                <a:gd name="adj" fmla="val 4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66094"/>
              <a:endParaRPr lang="en-NZ" sz="900">
                <a:solidFill>
                  <a:srgbClr val="F3ECE0"/>
                </a:solidFill>
                <a:latin typeface="Calibri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D61F365-F9FC-8EDE-A05E-F6DA8C933ABF}"/>
                </a:ext>
              </a:extLst>
            </p:cNvPr>
            <p:cNvSpPr/>
            <p:nvPr/>
          </p:nvSpPr>
          <p:spPr>
            <a:xfrm>
              <a:off x="3429299" y="2141475"/>
              <a:ext cx="1433113" cy="655083"/>
            </a:xfrm>
            <a:custGeom>
              <a:avLst/>
              <a:gdLst>
                <a:gd name="connsiteX0" fmla="*/ 0 w 1433113"/>
                <a:gd name="connsiteY0" fmla="*/ 65508 h 655083"/>
                <a:gd name="connsiteX1" fmla="*/ 65508 w 1433113"/>
                <a:gd name="connsiteY1" fmla="*/ 0 h 655083"/>
                <a:gd name="connsiteX2" fmla="*/ 1367605 w 1433113"/>
                <a:gd name="connsiteY2" fmla="*/ 0 h 655083"/>
                <a:gd name="connsiteX3" fmla="*/ 1433113 w 1433113"/>
                <a:gd name="connsiteY3" fmla="*/ 65508 h 655083"/>
                <a:gd name="connsiteX4" fmla="*/ 1433113 w 1433113"/>
                <a:gd name="connsiteY4" fmla="*/ 589575 h 655083"/>
                <a:gd name="connsiteX5" fmla="*/ 1367605 w 1433113"/>
                <a:gd name="connsiteY5" fmla="*/ 655083 h 655083"/>
                <a:gd name="connsiteX6" fmla="*/ 65508 w 1433113"/>
                <a:gd name="connsiteY6" fmla="*/ 655083 h 655083"/>
                <a:gd name="connsiteX7" fmla="*/ 0 w 1433113"/>
                <a:gd name="connsiteY7" fmla="*/ 589575 h 655083"/>
                <a:gd name="connsiteX8" fmla="*/ 0 w 1433113"/>
                <a:gd name="connsiteY8" fmla="*/ 65508 h 6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3113" h="655083">
                  <a:moveTo>
                    <a:pt x="0" y="65508"/>
                  </a:moveTo>
                  <a:cubicBezTo>
                    <a:pt x="0" y="29329"/>
                    <a:pt x="29329" y="0"/>
                    <a:pt x="65508" y="0"/>
                  </a:cubicBezTo>
                  <a:lnTo>
                    <a:pt x="1367605" y="0"/>
                  </a:lnTo>
                  <a:cubicBezTo>
                    <a:pt x="1403784" y="0"/>
                    <a:pt x="1433113" y="29329"/>
                    <a:pt x="1433113" y="65508"/>
                  </a:cubicBezTo>
                  <a:lnTo>
                    <a:pt x="1433113" y="589575"/>
                  </a:lnTo>
                  <a:cubicBezTo>
                    <a:pt x="1433113" y="625754"/>
                    <a:pt x="1403784" y="655083"/>
                    <a:pt x="1367605" y="655083"/>
                  </a:cubicBezTo>
                  <a:lnTo>
                    <a:pt x="65508" y="655083"/>
                  </a:lnTo>
                  <a:cubicBezTo>
                    <a:pt x="29329" y="655083"/>
                    <a:pt x="0" y="625754"/>
                    <a:pt x="0" y="589575"/>
                  </a:cubicBezTo>
                  <a:lnTo>
                    <a:pt x="0" y="65508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271" tIns="84271" rIns="84271" bIns="84271" numCol="1" spcCol="1270" anchor="ctr" anchorCtr="0">
              <a:noAutofit/>
            </a:bodyPr>
            <a:lstStyle/>
            <a:p>
              <a:pPr algn="ctr" defTabSz="466646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13" b="1" dirty="0">
                  <a:solidFill>
                    <a:srgbClr val="F3ECE0"/>
                  </a:solidFill>
                  <a:latin typeface="Calibri"/>
                </a:rPr>
                <a:t>2022</a:t>
              </a:r>
              <a:r>
                <a:rPr lang="en-US" sz="1050" dirty="0">
                  <a:solidFill>
                    <a:srgbClr val="00263E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</a:rPr>
                <a:t> </a:t>
              </a:r>
            </a:p>
          </p:txBody>
        </p:sp>
      </p:grp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9E279D05-EEE8-3A18-E5F6-2BF1B080F8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77645"/>
              </p:ext>
            </p:extLst>
          </p:nvPr>
        </p:nvGraphicFramePr>
        <p:xfrm>
          <a:off x="7666072" y="3048028"/>
          <a:ext cx="2179074" cy="2035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141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1EED7-A627-3606-C03A-690749B00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CDB489-4021-EC60-4513-0C586978D4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5786" y="1055869"/>
            <a:ext cx="6805862" cy="346038"/>
          </a:xfrm>
        </p:spPr>
        <p:txBody>
          <a:bodyPr/>
          <a:lstStyle/>
          <a:p>
            <a:r>
              <a:rPr lang="en-NZ" dirty="0"/>
              <a:t>Mating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9B8F1A-D1D1-065D-15FC-CFBB6BA33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0988" y="6578053"/>
            <a:ext cx="409545" cy="216123"/>
          </a:xfrm>
        </p:spPr>
        <p:txBody>
          <a:bodyPr/>
          <a:lstStyle/>
          <a:p>
            <a:pPr defTabSz="466094"/>
            <a:fld id="{02E477D0-3F7C-FD4B-9D48-55E89CC1AD4E}" type="slidenum">
              <a:rPr lang="en-US"/>
              <a:pPr defTabSz="466094"/>
              <a:t>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91D770-F84D-0D6E-0AA9-43A6C993CE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060" y="6578053"/>
            <a:ext cx="4824412" cy="216123"/>
          </a:xfrm>
        </p:spPr>
        <p:txBody>
          <a:bodyPr/>
          <a:lstStyle/>
          <a:p>
            <a:r>
              <a:rPr lang="en-GB"/>
              <a:t>West Coast Integrated Farm System</a:t>
            </a:r>
            <a:endParaRPr lang="en-NZ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12A0DD-3D44-0F51-39BA-1207447F619C}"/>
              </a:ext>
            </a:extLst>
          </p:cNvPr>
          <p:cNvCxnSpPr/>
          <p:nvPr/>
        </p:nvCxnSpPr>
        <p:spPr>
          <a:xfrm>
            <a:off x="2140941" y="3214710"/>
            <a:ext cx="5453995" cy="0"/>
          </a:xfrm>
          <a:prstGeom prst="line">
            <a:avLst/>
          </a:prstGeom>
          <a:ln w="15875">
            <a:solidFill>
              <a:srgbClr val="FFFFFF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1097C3-49F3-0674-2B08-6A27699B0DA2}"/>
              </a:ext>
            </a:extLst>
          </p:cNvPr>
          <p:cNvSpPr txBox="1"/>
          <p:nvPr/>
        </p:nvSpPr>
        <p:spPr>
          <a:xfrm>
            <a:off x="4428706" y="4041353"/>
            <a:ext cx="3800894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6094"/>
            <a:r>
              <a:rPr lang="en-NZ" sz="1400" b="1" dirty="0">
                <a:solidFill>
                  <a:srgbClr val="00263E"/>
                </a:solidFill>
              </a:rPr>
              <a:t>Bottom 25% BW to Beef </a:t>
            </a:r>
            <a:r>
              <a:rPr lang="en-NZ" sz="1400" dirty="0">
                <a:solidFill>
                  <a:srgbClr val="00263E"/>
                </a:solidFill>
              </a:rPr>
              <a:t>(AI or Naturally Mated)</a:t>
            </a:r>
          </a:p>
          <a:p>
            <a:pPr marL="142851" indent="-142851" defTabSz="466094">
              <a:buFont typeface="Arial" panose="020B0604020202020204" pitchFamily="34" charset="0"/>
              <a:buChar char="•"/>
            </a:pPr>
            <a:endParaRPr lang="en-NZ" sz="1050" dirty="0">
              <a:solidFill>
                <a:srgbClr val="00263E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B3A65C-73B2-F26F-D2A6-CC222FBCE415}"/>
              </a:ext>
            </a:extLst>
          </p:cNvPr>
          <p:cNvGrpSpPr/>
          <p:nvPr/>
        </p:nvGrpSpPr>
        <p:grpSpPr>
          <a:xfrm>
            <a:off x="3597079" y="4808625"/>
            <a:ext cx="1037764" cy="432391"/>
            <a:chOff x="4933781" y="1973642"/>
            <a:chExt cx="1867106" cy="822916"/>
          </a:xfrm>
        </p:grpSpPr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AA8A4145-6C73-33C1-7A5B-100DA68C5ED5}"/>
                </a:ext>
              </a:extLst>
            </p:cNvPr>
            <p:cNvSpPr/>
            <p:nvPr/>
          </p:nvSpPr>
          <p:spPr>
            <a:xfrm>
              <a:off x="4933781" y="1973642"/>
              <a:ext cx="1697108" cy="655083"/>
            </a:xfrm>
            <a:prstGeom prst="chevron">
              <a:avLst>
                <a:gd name="adj" fmla="val 4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66094"/>
              <a:endParaRPr lang="en-NZ" sz="1050">
                <a:solidFill>
                  <a:srgbClr val="F3ECE0"/>
                </a:solidFill>
                <a:latin typeface="Calibri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3346D0E-7C95-D0EA-688E-053C174B2188}"/>
                </a:ext>
              </a:extLst>
            </p:cNvPr>
            <p:cNvSpPr/>
            <p:nvPr/>
          </p:nvSpPr>
          <p:spPr>
            <a:xfrm>
              <a:off x="5367774" y="2141475"/>
              <a:ext cx="1433113" cy="655083"/>
            </a:xfrm>
            <a:custGeom>
              <a:avLst/>
              <a:gdLst>
                <a:gd name="connsiteX0" fmla="*/ 0 w 1433113"/>
                <a:gd name="connsiteY0" fmla="*/ 65508 h 655083"/>
                <a:gd name="connsiteX1" fmla="*/ 65508 w 1433113"/>
                <a:gd name="connsiteY1" fmla="*/ 0 h 655083"/>
                <a:gd name="connsiteX2" fmla="*/ 1367605 w 1433113"/>
                <a:gd name="connsiteY2" fmla="*/ 0 h 655083"/>
                <a:gd name="connsiteX3" fmla="*/ 1433113 w 1433113"/>
                <a:gd name="connsiteY3" fmla="*/ 65508 h 655083"/>
                <a:gd name="connsiteX4" fmla="*/ 1433113 w 1433113"/>
                <a:gd name="connsiteY4" fmla="*/ 589575 h 655083"/>
                <a:gd name="connsiteX5" fmla="*/ 1367605 w 1433113"/>
                <a:gd name="connsiteY5" fmla="*/ 655083 h 655083"/>
                <a:gd name="connsiteX6" fmla="*/ 65508 w 1433113"/>
                <a:gd name="connsiteY6" fmla="*/ 655083 h 655083"/>
                <a:gd name="connsiteX7" fmla="*/ 0 w 1433113"/>
                <a:gd name="connsiteY7" fmla="*/ 589575 h 655083"/>
                <a:gd name="connsiteX8" fmla="*/ 0 w 1433113"/>
                <a:gd name="connsiteY8" fmla="*/ 65508 h 6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3113" h="655083">
                  <a:moveTo>
                    <a:pt x="0" y="65508"/>
                  </a:moveTo>
                  <a:cubicBezTo>
                    <a:pt x="0" y="29329"/>
                    <a:pt x="29329" y="0"/>
                    <a:pt x="65508" y="0"/>
                  </a:cubicBezTo>
                  <a:lnTo>
                    <a:pt x="1367605" y="0"/>
                  </a:lnTo>
                  <a:cubicBezTo>
                    <a:pt x="1403784" y="0"/>
                    <a:pt x="1433113" y="29329"/>
                    <a:pt x="1433113" y="65508"/>
                  </a:cubicBezTo>
                  <a:lnTo>
                    <a:pt x="1433113" y="589575"/>
                  </a:lnTo>
                  <a:cubicBezTo>
                    <a:pt x="1433113" y="625754"/>
                    <a:pt x="1403784" y="655083"/>
                    <a:pt x="1367605" y="655083"/>
                  </a:cubicBezTo>
                  <a:lnTo>
                    <a:pt x="65508" y="655083"/>
                  </a:lnTo>
                  <a:cubicBezTo>
                    <a:pt x="29329" y="655083"/>
                    <a:pt x="0" y="625754"/>
                    <a:pt x="0" y="589575"/>
                  </a:cubicBezTo>
                  <a:lnTo>
                    <a:pt x="0" y="65508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271" tIns="84271" rIns="84271" bIns="84271" numCol="1" spcCol="1270" anchor="ctr" anchorCtr="0">
              <a:noAutofit/>
            </a:bodyPr>
            <a:lstStyle/>
            <a:p>
              <a:pPr algn="ctr" defTabSz="466646">
                <a:spcAft>
                  <a:spcPts val="0"/>
                </a:spcAft>
              </a:pPr>
              <a:r>
                <a:rPr lang="en-US" sz="1400" b="1" dirty="0">
                  <a:solidFill>
                    <a:srgbClr val="F3ECE0"/>
                  </a:solidFill>
                  <a:latin typeface="Calibri"/>
                </a:rPr>
                <a:t>Weeks</a:t>
              </a:r>
            </a:p>
            <a:p>
              <a:pPr algn="ctr" defTabSz="466646">
                <a:spcAft>
                  <a:spcPts val="0"/>
                </a:spcAft>
              </a:pPr>
              <a:r>
                <a:rPr lang="en-US" sz="1400" b="1" dirty="0">
                  <a:solidFill>
                    <a:srgbClr val="F3ECE0"/>
                  </a:solidFill>
                  <a:latin typeface="Calibri"/>
                </a:rPr>
                <a:t>1 - 6</a:t>
              </a:r>
            </a:p>
          </p:txBody>
        </p:sp>
      </p:grpSp>
      <p:graphicFrame>
        <p:nvGraphicFramePr>
          <p:cNvPr id="23" name="Table 3">
            <a:extLst>
              <a:ext uri="{FF2B5EF4-FFF2-40B4-BE49-F238E27FC236}">
                <a16:creationId xmlns:a16="http://schemas.microsoft.com/office/drawing/2014/main" id="{B3A50039-7A6F-A6AD-D1F6-BA220442C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999231"/>
              </p:ext>
            </p:extLst>
          </p:nvPr>
        </p:nvGraphicFramePr>
        <p:xfrm>
          <a:off x="1551849" y="5326368"/>
          <a:ext cx="6897787" cy="3850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7013">
                  <a:extLst>
                    <a:ext uri="{9D8B030D-6E8A-4147-A177-3AD203B41FA5}">
                      <a16:colId xmlns:a16="http://schemas.microsoft.com/office/drawing/2014/main" val="3077654480"/>
                    </a:ext>
                  </a:extLst>
                </a:gridCol>
                <a:gridCol w="1669471">
                  <a:extLst>
                    <a:ext uri="{9D8B030D-6E8A-4147-A177-3AD203B41FA5}">
                      <a16:colId xmlns:a16="http://schemas.microsoft.com/office/drawing/2014/main" val="2621332667"/>
                    </a:ext>
                  </a:extLst>
                </a:gridCol>
                <a:gridCol w="1584748">
                  <a:extLst>
                    <a:ext uri="{9D8B030D-6E8A-4147-A177-3AD203B41FA5}">
                      <a16:colId xmlns:a16="http://schemas.microsoft.com/office/drawing/2014/main" val="3834061515"/>
                    </a:ext>
                  </a:extLst>
                </a:gridCol>
                <a:gridCol w="1926555">
                  <a:extLst>
                    <a:ext uri="{9D8B030D-6E8A-4147-A177-3AD203B41FA5}">
                      <a16:colId xmlns:a16="http://schemas.microsoft.com/office/drawing/2014/main" val="1316505549"/>
                    </a:ext>
                  </a:extLst>
                </a:gridCol>
              </a:tblGrid>
              <a:tr h="385082">
                <a:tc>
                  <a:txBody>
                    <a:bodyPr/>
                    <a:lstStyle/>
                    <a:p>
                      <a:pPr marL="0" marR="0" lvl="0" indent="0" algn="ctr" defTabSz="818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Double PG </a:t>
                      </a:r>
                      <a:r>
                        <a:rPr lang="en-NZ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Artificial Insemination</a:t>
                      </a:r>
                    </a:p>
                  </a:txBody>
                  <a:tcPr marL="45721" marR="45721" marT="22861" marB="228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NZ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Artificial Insemination</a:t>
                      </a:r>
                    </a:p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NZ" sz="11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(Bottom 25% BW to Beef)</a:t>
                      </a:r>
                    </a:p>
                  </a:txBody>
                  <a:tcPr marL="34291" marR="342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1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Naturally Mated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100" b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(Beef)</a:t>
                      </a:r>
                      <a:endParaRPr lang="en-NZ" sz="1100" b="0"/>
                    </a:p>
                  </a:txBody>
                  <a:tcPr marL="57152" marR="571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811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Short Gestation </a:t>
                      </a:r>
                      <a:r>
                        <a:rPr lang="en-NZ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Artificial Insemination</a:t>
                      </a:r>
                      <a:r>
                        <a:rPr lang="en-NZ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NZ" sz="11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(Dairy)</a:t>
                      </a:r>
                    </a:p>
                  </a:txBody>
                  <a:tcPr marL="57152" marR="571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959742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61F95A1-7BF2-D140-6B32-C62F80EAF556}"/>
              </a:ext>
            </a:extLst>
          </p:cNvPr>
          <p:cNvSpPr txBox="1"/>
          <p:nvPr/>
        </p:nvSpPr>
        <p:spPr>
          <a:xfrm>
            <a:off x="4428706" y="2318933"/>
            <a:ext cx="4389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6094"/>
            <a:r>
              <a:rPr lang="en-NZ" sz="1400" b="1">
                <a:solidFill>
                  <a:srgbClr val="00263E"/>
                </a:solidFill>
              </a:rPr>
              <a:t>Top 5% BW to Sexed Semen </a:t>
            </a:r>
            <a:r>
              <a:rPr lang="en-NZ" sz="1400">
                <a:solidFill>
                  <a:srgbClr val="00263E"/>
                </a:solidFill>
              </a:rPr>
              <a:t>(Selected from top 25% BW)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997652-166C-EF36-EFD9-C6E35019DC9B}"/>
              </a:ext>
            </a:extLst>
          </p:cNvPr>
          <p:cNvSpPr txBox="1"/>
          <p:nvPr/>
        </p:nvSpPr>
        <p:spPr>
          <a:xfrm>
            <a:off x="4428706" y="3143698"/>
            <a:ext cx="3166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6094"/>
            <a:r>
              <a:rPr lang="en-NZ" sz="1400" b="1" dirty="0">
                <a:solidFill>
                  <a:srgbClr val="00263E"/>
                </a:solidFill>
              </a:rPr>
              <a:t>Mid 70% BW to Bull of the Day </a:t>
            </a:r>
            <a:r>
              <a:rPr lang="en-NZ" sz="1400" dirty="0">
                <a:solidFill>
                  <a:srgbClr val="00263E"/>
                </a:solidFill>
              </a:rPr>
              <a:t>(AI)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C59858-BAD8-68A0-4621-AC7229164EEA}"/>
              </a:ext>
            </a:extLst>
          </p:cNvPr>
          <p:cNvCxnSpPr>
            <a:cxnSpLocks/>
          </p:cNvCxnSpPr>
          <p:nvPr/>
        </p:nvCxnSpPr>
        <p:spPr>
          <a:xfrm>
            <a:off x="1317003" y="2746645"/>
            <a:ext cx="7271994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F345D9F7-950E-251E-F82B-3CFCA1E0BDC0}"/>
              </a:ext>
            </a:extLst>
          </p:cNvPr>
          <p:cNvCxnSpPr>
            <a:cxnSpLocks/>
          </p:cNvCxnSpPr>
          <p:nvPr/>
        </p:nvCxnSpPr>
        <p:spPr>
          <a:xfrm>
            <a:off x="1317003" y="3965337"/>
            <a:ext cx="7271994" cy="0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26" name="Picture 2" descr="Dairy Cow Download Transparent PNG Image | PNG Arts">
            <a:extLst>
              <a:ext uri="{FF2B5EF4-FFF2-40B4-BE49-F238E27FC236}">
                <a16:creationId xmlns:a16="http://schemas.microsoft.com/office/drawing/2014/main" id="{761586B7-B2F1-D9F9-1F81-159731C21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t="1633" r="18128" b="2676"/>
          <a:stretch/>
        </p:blipFill>
        <p:spPr bwMode="auto">
          <a:xfrm>
            <a:off x="1796378" y="1935533"/>
            <a:ext cx="1800701" cy="28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EDC45985-F74E-726C-0FC2-3DAC0C646ADD}"/>
              </a:ext>
            </a:extLst>
          </p:cNvPr>
          <p:cNvGrpSpPr/>
          <p:nvPr/>
        </p:nvGrpSpPr>
        <p:grpSpPr>
          <a:xfrm>
            <a:off x="1853903" y="4799154"/>
            <a:ext cx="1037764" cy="432391"/>
            <a:chOff x="4933781" y="1973642"/>
            <a:chExt cx="1867106" cy="822916"/>
          </a:xfrm>
        </p:grpSpPr>
        <p:sp>
          <p:nvSpPr>
            <p:cNvPr id="1041" name="Arrow: Chevron 1040">
              <a:extLst>
                <a:ext uri="{FF2B5EF4-FFF2-40B4-BE49-F238E27FC236}">
                  <a16:creationId xmlns:a16="http://schemas.microsoft.com/office/drawing/2014/main" id="{AD0F417F-ED49-190A-B35F-3D91DB069A74}"/>
                </a:ext>
              </a:extLst>
            </p:cNvPr>
            <p:cNvSpPr/>
            <p:nvPr/>
          </p:nvSpPr>
          <p:spPr>
            <a:xfrm>
              <a:off x="4933781" y="1973642"/>
              <a:ext cx="1697108" cy="655083"/>
            </a:xfrm>
            <a:prstGeom prst="chevron">
              <a:avLst>
                <a:gd name="adj" fmla="val 4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66094"/>
              <a:endParaRPr lang="en-NZ" sz="1050">
                <a:solidFill>
                  <a:srgbClr val="F3ECE0"/>
                </a:solidFill>
                <a:latin typeface="Calibri"/>
              </a:endParaRPr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EE5B9EE2-3747-63D2-DE0C-661FC1CE8C32}"/>
                </a:ext>
              </a:extLst>
            </p:cNvPr>
            <p:cNvSpPr/>
            <p:nvPr/>
          </p:nvSpPr>
          <p:spPr>
            <a:xfrm>
              <a:off x="5367774" y="2141475"/>
              <a:ext cx="1433113" cy="655083"/>
            </a:xfrm>
            <a:custGeom>
              <a:avLst/>
              <a:gdLst>
                <a:gd name="connsiteX0" fmla="*/ 0 w 1433113"/>
                <a:gd name="connsiteY0" fmla="*/ 65508 h 655083"/>
                <a:gd name="connsiteX1" fmla="*/ 65508 w 1433113"/>
                <a:gd name="connsiteY1" fmla="*/ 0 h 655083"/>
                <a:gd name="connsiteX2" fmla="*/ 1367605 w 1433113"/>
                <a:gd name="connsiteY2" fmla="*/ 0 h 655083"/>
                <a:gd name="connsiteX3" fmla="*/ 1433113 w 1433113"/>
                <a:gd name="connsiteY3" fmla="*/ 65508 h 655083"/>
                <a:gd name="connsiteX4" fmla="*/ 1433113 w 1433113"/>
                <a:gd name="connsiteY4" fmla="*/ 589575 h 655083"/>
                <a:gd name="connsiteX5" fmla="*/ 1367605 w 1433113"/>
                <a:gd name="connsiteY5" fmla="*/ 655083 h 655083"/>
                <a:gd name="connsiteX6" fmla="*/ 65508 w 1433113"/>
                <a:gd name="connsiteY6" fmla="*/ 655083 h 655083"/>
                <a:gd name="connsiteX7" fmla="*/ 0 w 1433113"/>
                <a:gd name="connsiteY7" fmla="*/ 589575 h 655083"/>
                <a:gd name="connsiteX8" fmla="*/ 0 w 1433113"/>
                <a:gd name="connsiteY8" fmla="*/ 65508 h 6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3113" h="655083">
                  <a:moveTo>
                    <a:pt x="0" y="65508"/>
                  </a:moveTo>
                  <a:cubicBezTo>
                    <a:pt x="0" y="29329"/>
                    <a:pt x="29329" y="0"/>
                    <a:pt x="65508" y="0"/>
                  </a:cubicBezTo>
                  <a:lnTo>
                    <a:pt x="1367605" y="0"/>
                  </a:lnTo>
                  <a:cubicBezTo>
                    <a:pt x="1403784" y="0"/>
                    <a:pt x="1433113" y="29329"/>
                    <a:pt x="1433113" y="65508"/>
                  </a:cubicBezTo>
                  <a:lnTo>
                    <a:pt x="1433113" y="589575"/>
                  </a:lnTo>
                  <a:cubicBezTo>
                    <a:pt x="1433113" y="625754"/>
                    <a:pt x="1403784" y="655083"/>
                    <a:pt x="1367605" y="655083"/>
                  </a:cubicBezTo>
                  <a:lnTo>
                    <a:pt x="65508" y="655083"/>
                  </a:lnTo>
                  <a:cubicBezTo>
                    <a:pt x="29329" y="655083"/>
                    <a:pt x="0" y="625754"/>
                    <a:pt x="0" y="589575"/>
                  </a:cubicBezTo>
                  <a:lnTo>
                    <a:pt x="0" y="65508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271" tIns="84271" rIns="84271" bIns="84271" numCol="1" spcCol="1270" anchor="ctr" anchorCtr="0">
              <a:noAutofit/>
            </a:bodyPr>
            <a:lstStyle/>
            <a:p>
              <a:pPr algn="ctr" defTabSz="466646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>
                  <a:solidFill>
                    <a:srgbClr val="F3ECE0"/>
                  </a:solidFill>
                  <a:latin typeface="Calibri"/>
                </a:rPr>
                <a:t>R2s</a:t>
              </a:r>
            </a:p>
          </p:txBody>
        </p: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A6365BF2-D07B-2CDD-C9F2-0A9054704129}"/>
              </a:ext>
            </a:extLst>
          </p:cNvPr>
          <p:cNvGrpSpPr/>
          <p:nvPr/>
        </p:nvGrpSpPr>
        <p:grpSpPr>
          <a:xfrm>
            <a:off x="6956065" y="4802473"/>
            <a:ext cx="1037764" cy="432391"/>
            <a:chOff x="4933781" y="1973642"/>
            <a:chExt cx="1867106" cy="822916"/>
          </a:xfrm>
        </p:grpSpPr>
        <p:sp>
          <p:nvSpPr>
            <p:cNvPr id="1044" name="Arrow: Chevron 1043">
              <a:extLst>
                <a:ext uri="{FF2B5EF4-FFF2-40B4-BE49-F238E27FC236}">
                  <a16:creationId xmlns:a16="http://schemas.microsoft.com/office/drawing/2014/main" id="{7FABAC2E-26D2-21F7-F450-A5B6F4A25314}"/>
                </a:ext>
              </a:extLst>
            </p:cNvPr>
            <p:cNvSpPr/>
            <p:nvPr/>
          </p:nvSpPr>
          <p:spPr>
            <a:xfrm>
              <a:off x="4933781" y="1973642"/>
              <a:ext cx="1697108" cy="655083"/>
            </a:xfrm>
            <a:prstGeom prst="chevron">
              <a:avLst>
                <a:gd name="adj" fmla="val 4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66094"/>
              <a:endParaRPr lang="en-NZ" sz="1050">
                <a:solidFill>
                  <a:srgbClr val="F3ECE0"/>
                </a:solidFill>
                <a:latin typeface="Calibri"/>
              </a:endParaRPr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67AB1C90-C7DD-5141-69F5-800054A48B11}"/>
                </a:ext>
              </a:extLst>
            </p:cNvPr>
            <p:cNvSpPr/>
            <p:nvPr/>
          </p:nvSpPr>
          <p:spPr>
            <a:xfrm>
              <a:off x="5367774" y="2141475"/>
              <a:ext cx="1433113" cy="655083"/>
            </a:xfrm>
            <a:custGeom>
              <a:avLst/>
              <a:gdLst>
                <a:gd name="connsiteX0" fmla="*/ 0 w 1433113"/>
                <a:gd name="connsiteY0" fmla="*/ 65508 h 655083"/>
                <a:gd name="connsiteX1" fmla="*/ 65508 w 1433113"/>
                <a:gd name="connsiteY1" fmla="*/ 0 h 655083"/>
                <a:gd name="connsiteX2" fmla="*/ 1367605 w 1433113"/>
                <a:gd name="connsiteY2" fmla="*/ 0 h 655083"/>
                <a:gd name="connsiteX3" fmla="*/ 1433113 w 1433113"/>
                <a:gd name="connsiteY3" fmla="*/ 65508 h 655083"/>
                <a:gd name="connsiteX4" fmla="*/ 1433113 w 1433113"/>
                <a:gd name="connsiteY4" fmla="*/ 589575 h 655083"/>
                <a:gd name="connsiteX5" fmla="*/ 1367605 w 1433113"/>
                <a:gd name="connsiteY5" fmla="*/ 655083 h 655083"/>
                <a:gd name="connsiteX6" fmla="*/ 65508 w 1433113"/>
                <a:gd name="connsiteY6" fmla="*/ 655083 h 655083"/>
                <a:gd name="connsiteX7" fmla="*/ 0 w 1433113"/>
                <a:gd name="connsiteY7" fmla="*/ 589575 h 655083"/>
                <a:gd name="connsiteX8" fmla="*/ 0 w 1433113"/>
                <a:gd name="connsiteY8" fmla="*/ 65508 h 6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3113" h="655083">
                  <a:moveTo>
                    <a:pt x="0" y="65508"/>
                  </a:moveTo>
                  <a:cubicBezTo>
                    <a:pt x="0" y="29329"/>
                    <a:pt x="29329" y="0"/>
                    <a:pt x="65508" y="0"/>
                  </a:cubicBezTo>
                  <a:lnTo>
                    <a:pt x="1367605" y="0"/>
                  </a:lnTo>
                  <a:cubicBezTo>
                    <a:pt x="1403784" y="0"/>
                    <a:pt x="1433113" y="29329"/>
                    <a:pt x="1433113" y="65508"/>
                  </a:cubicBezTo>
                  <a:lnTo>
                    <a:pt x="1433113" y="589575"/>
                  </a:lnTo>
                  <a:cubicBezTo>
                    <a:pt x="1433113" y="625754"/>
                    <a:pt x="1403784" y="655083"/>
                    <a:pt x="1367605" y="655083"/>
                  </a:cubicBezTo>
                  <a:lnTo>
                    <a:pt x="65508" y="655083"/>
                  </a:lnTo>
                  <a:cubicBezTo>
                    <a:pt x="29329" y="655083"/>
                    <a:pt x="0" y="625754"/>
                    <a:pt x="0" y="589575"/>
                  </a:cubicBezTo>
                  <a:lnTo>
                    <a:pt x="0" y="65508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271" tIns="84271" rIns="84271" bIns="84271" numCol="1" spcCol="1270" anchor="ctr" anchorCtr="0">
              <a:noAutofit/>
            </a:bodyPr>
            <a:lstStyle/>
            <a:p>
              <a:pPr algn="ctr" defTabSz="466646">
                <a:lnSpc>
                  <a:spcPct val="90000"/>
                </a:lnSpc>
                <a:spcAft>
                  <a:spcPts val="0"/>
                </a:spcAft>
              </a:pPr>
              <a:r>
                <a:rPr lang="en-US" sz="1400" b="1" dirty="0">
                  <a:solidFill>
                    <a:srgbClr val="F3ECE0"/>
                  </a:solidFill>
                  <a:latin typeface="Calibri"/>
                </a:rPr>
                <a:t>Weeks</a:t>
              </a:r>
            </a:p>
            <a:p>
              <a:pPr algn="ctr" defTabSz="466646">
                <a:lnSpc>
                  <a:spcPct val="90000"/>
                </a:lnSpc>
                <a:spcAft>
                  <a:spcPts val="0"/>
                </a:spcAft>
              </a:pPr>
              <a:r>
                <a:rPr lang="en-US" sz="1400" b="1" dirty="0">
                  <a:solidFill>
                    <a:srgbClr val="F3ECE0"/>
                  </a:solidFill>
                  <a:latin typeface="Calibri"/>
                </a:rPr>
                <a:t>11 - 12</a:t>
              </a:r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B6747D8C-90F4-7C68-B8EB-0C770D7C4FD1}"/>
              </a:ext>
            </a:extLst>
          </p:cNvPr>
          <p:cNvGrpSpPr/>
          <p:nvPr/>
        </p:nvGrpSpPr>
        <p:grpSpPr>
          <a:xfrm>
            <a:off x="5204830" y="4808625"/>
            <a:ext cx="1037764" cy="432391"/>
            <a:chOff x="4933781" y="1973642"/>
            <a:chExt cx="1867106" cy="822916"/>
          </a:xfrm>
        </p:grpSpPr>
        <p:sp>
          <p:nvSpPr>
            <p:cNvPr id="1047" name="Arrow: Chevron 1046">
              <a:extLst>
                <a:ext uri="{FF2B5EF4-FFF2-40B4-BE49-F238E27FC236}">
                  <a16:creationId xmlns:a16="http://schemas.microsoft.com/office/drawing/2014/main" id="{DD3491EF-DF99-13CF-29A9-1DC3B231D013}"/>
                </a:ext>
              </a:extLst>
            </p:cNvPr>
            <p:cNvSpPr/>
            <p:nvPr/>
          </p:nvSpPr>
          <p:spPr>
            <a:xfrm>
              <a:off x="4933781" y="1973642"/>
              <a:ext cx="1697108" cy="655083"/>
            </a:xfrm>
            <a:prstGeom prst="chevron">
              <a:avLst>
                <a:gd name="adj" fmla="val 4000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66094"/>
              <a:endParaRPr lang="en-NZ" sz="1050">
                <a:solidFill>
                  <a:srgbClr val="F3ECE0"/>
                </a:solidFill>
                <a:latin typeface="Calibri"/>
              </a:endParaRPr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D21EED98-F901-F025-3D30-F3A0429C9EE7}"/>
                </a:ext>
              </a:extLst>
            </p:cNvPr>
            <p:cNvSpPr/>
            <p:nvPr/>
          </p:nvSpPr>
          <p:spPr>
            <a:xfrm>
              <a:off x="5367774" y="2141475"/>
              <a:ext cx="1433113" cy="655083"/>
            </a:xfrm>
            <a:custGeom>
              <a:avLst/>
              <a:gdLst>
                <a:gd name="connsiteX0" fmla="*/ 0 w 1433113"/>
                <a:gd name="connsiteY0" fmla="*/ 65508 h 655083"/>
                <a:gd name="connsiteX1" fmla="*/ 65508 w 1433113"/>
                <a:gd name="connsiteY1" fmla="*/ 0 h 655083"/>
                <a:gd name="connsiteX2" fmla="*/ 1367605 w 1433113"/>
                <a:gd name="connsiteY2" fmla="*/ 0 h 655083"/>
                <a:gd name="connsiteX3" fmla="*/ 1433113 w 1433113"/>
                <a:gd name="connsiteY3" fmla="*/ 65508 h 655083"/>
                <a:gd name="connsiteX4" fmla="*/ 1433113 w 1433113"/>
                <a:gd name="connsiteY4" fmla="*/ 589575 h 655083"/>
                <a:gd name="connsiteX5" fmla="*/ 1367605 w 1433113"/>
                <a:gd name="connsiteY5" fmla="*/ 655083 h 655083"/>
                <a:gd name="connsiteX6" fmla="*/ 65508 w 1433113"/>
                <a:gd name="connsiteY6" fmla="*/ 655083 h 655083"/>
                <a:gd name="connsiteX7" fmla="*/ 0 w 1433113"/>
                <a:gd name="connsiteY7" fmla="*/ 589575 h 655083"/>
                <a:gd name="connsiteX8" fmla="*/ 0 w 1433113"/>
                <a:gd name="connsiteY8" fmla="*/ 65508 h 6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3113" h="655083">
                  <a:moveTo>
                    <a:pt x="0" y="65508"/>
                  </a:moveTo>
                  <a:cubicBezTo>
                    <a:pt x="0" y="29329"/>
                    <a:pt x="29329" y="0"/>
                    <a:pt x="65508" y="0"/>
                  </a:cubicBezTo>
                  <a:lnTo>
                    <a:pt x="1367605" y="0"/>
                  </a:lnTo>
                  <a:cubicBezTo>
                    <a:pt x="1403784" y="0"/>
                    <a:pt x="1433113" y="29329"/>
                    <a:pt x="1433113" y="65508"/>
                  </a:cubicBezTo>
                  <a:lnTo>
                    <a:pt x="1433113" y="589575"/>
                  </a:lnTo>
                  <a:cubicBezTo>
                    <a:pt x="1433113" y="625754"/>
                    <a:pt x="1403784" y="655083"/>
                    <a:pt x="1367605" y="655083"/>
                  </a:cubicBezTo>
                  <a:lnTo>
                    <a:pt x="65508" y="655083"/>
                  </a:lnTo>
                  <a:cubicBezTo>
                    <a:pt x="29329" y="655083"/>
                    <a:pt x="0" y="625754"/>
                    <a:pt x="0" y="589575"/>
                  </a:cubicBezTo>
                  <a:lnTo>
                    <a:pt x="0" y="65508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271" tIns="84271" rIns="84271" bIns="84271" numCol="1" spcCol="1270" anchor="ctr" anchorCtr="0">
              <a:noAutofit/>
            </a:bodyPr>
            <a:lstStyle/>
            <a:p>
              <a:pPr algn="ctr" defTabSz="466646">
                <a:lnSpc>
                  <a:spcPct val="90000"/>
                </a:lnSpc>
                <a:spcAft>
                  <a:spcPts val="0"/>
                </a:spcAft>
              </a:pPr>
              <a:r>
                <a:rPr lang="en-US" sz="1400" b="1" dirty="0">
                  <a:solidFill>
                    <a:srgbClr val="F3ECE0"/>
                  </a:solidFill>
                  <a:latin typeface="Calibri"/>
                </a:rPr>
                <a:t>Weeks</a:t>
              </a:r>
            </a:p>
            <a:p>
              <a:pPr algn="ctr" defTabSz="466646">
                <a:lnSpc>
                  <a:spcPct val="90000"/>
                </a:lnSpc>
                <a:spcAft>
                  <a:spcPts val="0"/>
                </a:spcAft>
              </a:pPr>
              <a:r>
                <a:rPr lang="en-US" sz="1400" b="1" dirty="0">
                  <a:solidFill>
                    <a:srgbClr val="F3ECE0"/>
                  </a:solidFill>
                  <a:latin typeface="Calibri"/>
                </a:rPr>
                <a:t>7 - 10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52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AD32-204B-16C1-5CEC-E9304D3D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11" y="826451"/>
            <a:ext cx="6193730" cy="566736"/>
          </a:xfrm>
        </p:spPr>
        <p:txBody>
          <a:bodyPr/>
          <a:lstStyle/>
          <a:p>
            <a:r>
              <a:rPr lang="en-NZ" sz="2300" dirty="0"/>
              <a:t>Opportunities</a:t>
            </a:r>
            <a:br>
              <a:rPr lang="en-NZ" sz="2300" dirty="0"/>
            </a:br>
            <a:endParaRPr lang="en-NZ" sz="23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D5D62-9EFF-77E7-E3BB-82C8216601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Challenges</a:t>
            </a:r>
            <a:endParaRPr lang="en-NZ" sz="1000" spc="22" dirty="0">
              <a:latin typeface="Calibri" panose="020F0502020204030204" pitchFamily="34" charset="0"/>
            </a:endParaRPr>
          </a:p>
          <a:p>
            <a:endParaRPr lang="en-N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394437-C08B-2420-A4C9-E309DC2394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6050" y="1357032"/>
            <a:ext cx="4706676" cy="3959225"/>
          </a:xfrm>
        </p:spPr>
        <p:txBody>
          <a:bodyPr/>
          <a:lstStyle/>
          <a:p>
            <a:pPr>
              <a:buClr>
                <a:srgbClr val="3D3D3D"/>
              </a:buClr>
            </a:pPr>
            <a:r>
              <a:rPr lang="en-GB" sz="1193" b="1" spc="22" dirty="0">
                <a:solidFill>
                  <a:srgbClr val="3D3D3D"/>
                </a:solidFill>
              </a:rPr>
              <a:t>Significant improvement in GHG Intensity per kilogram of product</a:t>
            </a:r>
          </a:p>
          <a:p>
            <a:pPr>
              <a:buClr>
                <a:srgbClr val="3D3D3D"/>
              </a:buClr>
            </a:pPr>
            <a:r>
              <a:rPr lang="en-NZ" sz="1034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A recent </a:t>
            </a:r>
            <a:r>
              <a:rPr lang="en-NZ" sz="1034" dirty="0" err="1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AgResearch</a:t>
            </a:r>
            <a:r>
              <a:rPr lang="en-NZ" sz="1034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lifecycle assessment of dairy-beef systems found that: </a:t>
            </a:r>
          </a:p>
          <a:p>
            <a:pPr marL="265113" lvl="1" indent="-82550">
              <a:buFont typeface="Arial" panose="020B0604020202020204" pitchFamily="34" charset="0"/>
              <a:buChar char="•"/>
            </a:pPr>
            <a:r>
              <a:rPr lang="en-NZ" sz="1034" dirty="0">
                <a:solidFill>
                  <a:srgbClr val="000000"/>
                </a:solidFill>
                <a:ea typeface="Aptos" panose="020B0004020202020204" pitchFamily="34" charset="0"/>
                <a:cs typeface="Aptos" panose="020B0004020202020204" pitchFamily="34" charset="0"/>
              </a:rPr>
              <a:t>Dairy-beef is 22% more efficient than traditional beef systems</a:t>
            </a:r>
          </a:p>
          <a:p>
            <a:pPr marL="265113" lvl="1" indent="-82550">
              <a:buFont typeface="Arial" panose="020B0604020202020204" pitchFamily="34" charset="0"/>
              <a:buChar char="•"/>
            </a:pPr>
            <a:r>
              <a:rPr lang="en-NZ" sz="1034" dirty="0">
                <a:solidFill>
                  <a:srgbClr val="000000"/>
                </a:solidFill>
                <a:ea typeface="Aptos" panose="020B0004020202020204" pitchFamily="34" charset="0"/>
                <a:cs typeface="Aptos" panose="020B0004020202020204" pitchFamily="34" charset="0"/>
              </a:rPr>
              <a:t>Fast-finishing prime dairy-beef systems can achieve 38% to 42% reductions in GHG intensity, thanks to a statistically significant relationship between GHG intensity, cattle age, and growth rate (efficient systems are a significant driver -  managing feed efficiency and finishing time in tandem is key).</a:t>
            </a:r>
          </a:p>
          <a:p>
            <a:pPr marL="447675" lvl="1" indent="-176213">
              <a:buFont typeface="Arial" panose="020B0604020202020204" pitchFamily="34" charset="0"/>
              <a:buChar char="•"/>
            </a:pPr>
            <a:endParaRPr lang="en-NZ" sz="1034" spc="22" dirty="0">
              <a:solidFill>
                <a:srgbClr val="000000"/>
              </a:solidFill>
            </a:endParaRPr>
          </a:p>
          <a:p>
            <a:pPr marL="447675" lvl="1" indent="-176213">
              <a:buFont typeface="Arial" panose="020B0604020202020204" pitchFamily="34" charset="0"/>
              <a:buChar char="•"/>
            </a:pPr>
            <a:endParaRPr lang="en-NZ" sz="1034" spc="22" dirty="0">
              <a:solidFill>
                <a:srgbClr val="000000"/>
              </a:solidFill>
            </a:endParaRPr>
          </a:p>
          <a:p>
            <a:pPr marL="447675" lvl="1" indent="-176213">
              <a:buFont typeface="Arial" panose="020B0604020202020204" pitchFamily="34" charset="0"/>
              <a:buChar char="•"/>
            </a:pPr>
            <a:endParaRPr lang="en-NZ" sz="1034" spc="22" dirty="0">
              <a:solidFill>
                <a:srgbClr val="000000"/>
              </a:solidFill>
            </a:endParaRPr>
          </a:p>
          <a:p>
            <a:pPr marL="447675" lvl="1" indent="-176213">
              <a:buFont typeface="Arial" panose="020B0604020202020204" pitchFamily="34" charset="0"/>
              <a:buChar char="•"/>
            </a:pPr>
            <a:endParaRPr lang="en-GB" sz="1034" spc="22" dirty="0">
              <a:solidFill>
                <a:srgbClr val="3D3D3D"/>
              </a:solidFill>
            </a:endParaRPr>
          </a:p>
          <a:p>
            <a:pPr>
              <a:buClr>
                <a:srgbClr val="3D3D3D"/>
              </a:buClr>
            </a:pPr>
            <a:endParaRPr lang="en-GB" sz="1193" spc="22" dirty="0">
              <a:solidFill>
                <a:srgbClr val="3D3D3D"/>
              </a:solidFill>
            </a:endParaRPr>
          </a:p>
          <a:p>
            <a:pPr>
              <a:buClr>
                <a:srgbClr val="3D3D3D"/>
              </a:buClr>
            </a:pPr>
            <a:endParaRPr lang="en-GB" sz="1193" spc="22" dirty="0">
              <a:solidFill>
                <a:srgbClr val="3D3D3D"/>
              </a:solidFill>
            </a:endParaRPr>
          </a:p>
          <a:p>
            <a:pPr>
              <a:buClr>
                <a:srgbClr val="3D3D3D"/>
              </a:buClr>
            </a:pPr>
            <a:endParaRPr lang="en-GB" sz="1193" spc="22" dirty="0">
              <a:solidFill>
                <a:srgbClr val="3D3D3D"/>
              </a:solidFill>
            </a:endParaRPr>
          </a:p>
          <a:p>
            <a:pPr>
              <a:buClr>
                <a:srgbClr val="3D3D3D"/>
              </a:buClr>
            </a:pPr>
            <a:endParaRPr lang="en-GB" sz="1193" spc="22" dirty="0">
              <a:solidFill>
                <a:srgbClr val="3D3D3D"/>
              </a:solidFill>
            </a:endParaRPr>
          </a:p>
          <a:p>
            <a:pPr marL="171450" indent="-171450">
              <a:buClr>
                <a:srgbClr val="3D3D3D"/>
              </a:buClr>
              <a:buFont typeface="Arial" panose="020B0604020202020204" pitchFamily="34" charset="0"/>
              <a:buChar char="•"/>
            </a:pPr>
            <a:endParaRPr lang="en-GB" sz="1193" spc="22" dirty="0">
              <a:solidFill>
                <a:srgbClr val="3D3D3D"/>
              </a:solidFill>
            </a:endParaRPr>
          </a:p>
          <a:p>
            <a:pPr marL="171450" indent="-171450">
              <a:spcBef>
                <a:spcPts val="600"/>
              </a:spcBef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93" spc="22" dirty="0">
                <a:solidFill>
                  <a:srgbClr val="3D3D3D"/>
                </a:solidFill>
              </a:rPr>
              <a:t>Increased kilograms of product produced per hectare</a:t>
            </a:r>
          </a:p>
          <a:p>
            <a:pPr marL="171450" indent="-171450">
              <a:spcBef>
                <a:spcPts val="600"/>
              </a:spcBef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93" spc="22" dirty="0">
                <a:solidFill>
                  <a:srgbClr val="3D3D3D"/>
                </a:solidFill>
              </a:rPr>
              <a:t>Social licence to farm – absorbing dairy calf crop</a:t>
            </a:r>
          </a:p>
          <a:p>
            <a:pPr marL="171450" indent="-171450">
              <a:spcBef>
                <a:spcPts val="600"/>
              </a:spcBef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93" spc="22" dirty="0">
                <a:solidFill>
                  <a:srgbClr val="3D3D3D"/>
                </a:solidFill>
              </a:rPr>
              <a:t>Improved overall Herd Quality/Performance through breeding from highest Genetic Merit Cows</a:t>
            </a:r>
          </a:p>
          <a:p>
            <a:pPr marL="171450" indent="-171450">
              <a:spcBef>
                <a:spcPts val="600"/>
              </a:spcBef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93" spc="22" dirty="0">
                <a:solidFill>
                  <a:srgbClr val="3D3D3D"/>
                </a:solidFill>
              </a:rPr>
              <a:t>Increased pasture production through improved rotational grazing policies</a:t>
            </a:r>
          </a:p>
          <a:p>
            <a:pPr marL="171450" indent="-171450">
              <a:spcBef>
                <a:spcPts val="600"/>
              </a:spcBef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93" spc="22" dirty="0">
                <a:solidFill>
                  <a:srgbClr val="3D3D3D"/>
                </a:solidFill>
              </a:rPr>
              <a:t>Reduced capital requirement for waterway fencing (FWFP).</a:t>
            </a:r>
          </a:p>
          <a:p>
            <a:endParaRPr lang="en-NZ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6797B7-2C03-47FF-E87B-2FC0D9A5E1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400" spc="22" dirty="0">
                <a:solidFill>
                  <a:schemeClr val="accent1">
                    <a:lumMod val="50000"/>
                  </a:schemeClr>
                </a:solidFill>
              </a:rPr>
              <a:t>Calf Rearing Infrastructure Requirements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400" spc="22" dirty="0">
                <a:solidFill>
                  <a:schemeClr val="accent1">
                    <a:lumMod val="50000"/>
                  </a:schemeClr>
                </a:solidFill>
              </a:rPr>
              <a:t>Biosecurity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00" spc="22" dirty="0">
                <a:solidFill>
                  <a:schemeClr val="accent1">
                    <a:lumMod val="50000"/>
                  </a:schemeClr>
                </a:solidFill>
              </a:rPr>
              <a:t>Calf disease risk from multiple farms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400" spc="22" dirty="0">
                <a:solidFill>
                  <a:schemeClr val="accent1">
                    <a:lumMod val="50000"/>
                  </a:schemeClr>
                </a:solidFill>
              </a:rPr>
              <a:t>Increased Complexity on farm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00" spc="22" dirty="0">
                <a:solidFill>
                  <a:schemeClr val="accent1">
                    <a:lumMod val="50000"/>
                  </a:schemeClr>
                </a:solidFill>
              </a:rPr>
              <a:t>Mating Plans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00" spc="22" dirty="0">
                <a:solidFill>
                  <a:schemeClr val="accent1">
                    <a:lumMod val="50000"/>
                  </a:schemeClr>
                </a:solidFill>
              </a:rPr>
              <a:t>More mobs at calving/mating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00" spc="22" dirty="0">
                <a:solidFill>
                  <a:schemeClr val="accent1">
                    <a:lumMod val="50000"/>
                  </a:schemeClr>
                </a:solidFill>
              </a:rPr>
              <a:t>Marker bulls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00" spc="22" dirty="0">
                <a:solidFill>
                  <a:schemeClr val="accent1">
                    <a:lumMod val="50000"/>
                  </a:schemeClr>
                </a:solidFill>
              </a:rPr>
              <a:t>Identifying Beef Calves at Birth</a:t>
            </a:r>
          </a:p>
          <a:p>
            <a:pPr marL="653797" lvl="1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100" spc="22" dirty="0">
                <a:solidFill>
                  <a:schemeClr val="accent1">
                    <a:lumMod val="50000"/>
                  </a:schemeClr>
                </a:solidFill>
              </a:rPr>
              <a:t>Rearing Capacity on Farm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400" spc="22" dirty="0">
                <a:solidFill>
                  <a:schemeClr val="accent1">
                    <a:lumMod val="50000"/>
                  </a:schemeClr>
                </a:solidFill>
              </a:rPr>
              <a:t>Works space</a:t>
            </a:r>
          </a:p>
          <a:p>
            <a:pPr marL="227227" indent="-227227">
              <a:buClr>
                <a:srgbClr val="3D3D3D"/>
              </a:buClr>
              <a:buFont typeface="Arial" panose="020B0604020202020204" pitchFamily="34" charset="0"/>
              <a:buChar char="•"/>
            </a:pPr>
            <a:r>
              <a:rPr lang="en-GB" sz="1400" spc="22" dirty="0">
                <a:solidFill>
                  <a:schemeClr val="accent1">
                    <a:lumMod val="50000"/>
                  </a:schemeClr>
                </a:solidFill>
              </a:rPr>
              <a:t>Fast finish model on marginal ground.</a:t>
            </a:r>
          </a:p>
          <a:p>
            <a:endParaRPr lang="en-NZ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E2CF4BC-B7B2-812C-7BA3-9BBD35C5C7A2}"/>
              </a:ext>
            </a:extLst>
          </p:cNvPr>
          <p:cNvSpPr txBox="1">
            <a:spLocks/>
          </p:cNvSpPr>
          <p:nvPr/>
        </p:nvSpPr>
        <p:spPr>
          <a:xfrm>
            <a:off x="5232522" y="3061059"/>
            <a:ext cx="3664777" cy="275586"/>
          </a:xfrm>
          <a:prstGeom prst="rect">
            <a:avLst/>
          </a:prstGeom>
        </p:spPr>
        <p:txBody>
          <a:bodyPr>
            <a:normAutofit/>
          </a:bodyPr>
          <a:lstStyle>
            <a:lvl1pPr marL="228599" indent="-228599" algn="l" defTabSz="914395" rtl="0" eaLnBrk="1" fontAlgn="base" hangingPunct="1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pitchFamily="-109" charset="-128"/>
              </a:defRPr>
            </a:lvl1pPr>
            <a:lvl2pPr marL="685796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2993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190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388" indent="-228599" algn="l" defTabSz="91439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3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86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9" algn="l" defTabSz="91439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NZ" sz="1113" spc="22" dirty="0">
              <a:latin typeface="Calibri" panose="020F0502020204030204" pitchFamily="34" charset="0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42E0056-03CA-2958-AFF1-0DA1FA04116C}"/>
              </a:ext>
            </a:extLst>
          </p:cNvPr>
          <p:cNvSpPr txBox="1">
            <a:spLocks/>
          </p:cNvSpPr>
          <p:nvPr/>
        </p:nvSpPr>
        <p:spPr>
          <a:xfrm>
            <a:off x="4525469" y="6858719"/>
            <a:ext cx="409545" cy="216123"/>
          </a:xfrm>
          <a:prstGeom prst="rect">
            <a:avLst/>
          </a:prstGeom>
        </p:spPr>
        <p:txBody>
          <a:bodyPr/>
          <a:lstStyle>
            <a:defPPr>
              <a:defRPr lang="en-NZ"/>
            </a:defPPr>
            <a:lvl1pPr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536433"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1072866"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9298"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2145731" algn="l" defTabSz="536433" rtl="0" eaLnBrk="0" fontAlgn="base" hangingPunct="0">
              <a:spcBef>
                <a:spcPct val="0"/>
              </a:spcBef>
              <a:spcAft>
                <a:spcPct val="0"/>
              </a:spcAft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682164" algn="l" defTabSz="1072866" rtl="0" eaLnBrk="1" latinLnBrk="0" hangingPunct="1"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3218597" algn="l" defTabSz="1072866" rtl="0" eaLnBrk="1" latinLnBrk="0" hangingPunct="1"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755029" algn="l" defTabSz="1072866" rtl="0" eaLnBrk="1" latinLnBrk="0" hangingPunct="1"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4291462" algn="l" defTabSz="1072866" rtl="0" eaLnBrk="1" latinLnBrk="0" hangingPunct="1">
              <a:defRPr sz="2816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C11090-5080-C7F8-EBDB-A4630FC8D9FF}"/>
              </a:ext>
            </a:extLst>
          </p:cNvPr>
          <p:cNvSpPr txBox="1"/>
          <p:nvPr/>
        </p:nvSpPr>
        <p:spPr>
          <a:xfrm>
            <a:off x="497355" y="4453087"/>
            <a:ext cx="2890822" cy="263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113" b="1" dirty="0"/>
              <a:t>GHG Modelling – Old System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2309F0-FB77-BF6A-81E4-384B87CB5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11" y="2844410"/>
            <a:ext cx="2199167" cy="16086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245EA0-0342-C9E1-52DF-6D089EBC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86" y="2862118"/>
            <a:ext cx="2170266" cy="1600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DC92E1-FC8D-0FE6-91D3-393E04B399BE}"/>
              </a:ext>
            </a:extLst>
          </p:cNvPr>
          <p:cNvSpPr txBox="1"/>
          <p:nvPr/>
        </p:nvSpPr>
        <p:spPr>
          <a:xfrm>
            <a:off x="2829767" y="4453087"/>
            <a:ext cx="2049314" cy="263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113" b="1" dirty="0"/>
              <a:t>GHG Modelling – New System </a:t>
            </a:r>
          </a:p>
        </p:txBody>
      </p:sp>
      <p:pic>
        <p:nvPicPr>
          <p:cNvPr id="2050" name="Picture 2" descr="Hand Drawn Circles PNGs for Free Download">
            <a:extLst>
              <a:ext uri="{FF2B5EF4-FFF2-40B4-BE49-F238E27FC236}">
                <a16:creationId xmlns:a16="http://schemas.microsoft.com/office/drawing/2014/main" id="{844C1CB2-02E2-C4EE-16ED-7C3AA698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58" y="3795751"/>
            <a:ext cx="666479" cy="66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and Drawn Circles PNGs for Free Download">
            <a:extLst>
              <a:ext uri="{FF2B5EF4-FFF2-40B4-BE49-F238E27FC236}">
                <a16:creationId xmlns:a16="http://schemas.microsoft.com/office/drawing/2014/main" id="{4A35E7D3-BE18-68B4-848B-2746E14A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89" y="3756384"/>
            <a:ext cx="666479" cy="66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952447"/>
      </p:ext>
    </p:extLst>
  </p:cSld>
  <p:clrMapOvr>
    <a:masterClrMapping/>
  </p:clrMapOvr>
</p:sld>
</file>

<file path=ppt/theme/theme1.xml><?xml version="1.0" encoding="utf-8"?>
<a:theme xmlns:a="http://schemas.openxmlformats.org/drawingml/2006/main" name="Pamu template with logos">
  <a:themeElements>
    <a:clrScheme name="Custom 15">
      <a:dk1>
        <a:srgbClr val="00263E"/>
      </a:dk1>
      <a:lt1>
        <a:srgbClr val="FFFFFF"/>
      </a:lt1>
      <a:dk2>
        <a:srgbClr val="06513C"/>
      </a:dk2>
      <a:lt2>
        <a:srgbClr val="F3ECE0"/>
      </a:lt2>
      <a:accent1>
        <a:srgbClr val="3D3D3D"/>
      </a:accent1>
      <a:accent2>
        <a:srgbClr val="F0B323"/>
      </a:accent2>
      <a:accent3>
        <a:srgbClr val="89A84F"/>
      </a:accent3>
      <a:accent4>
        <a:srgbClr val="8BBFA3"/>
      </a:accent4>
      <a:accent5>
        <a:srgbClr val="82B9C5"/>
      </a:accent5>
      <a:accent6>
        <a:srgbClr val="E85D46"/>
      </a:accent6>
      <a:hlink>
        <a:srgbClr val="F0B323"/>
      </a:hlink>
      <a:folHlink>
        <a:srgbClr val="E85D46"/>
      </a:folHlink>
    </a:clrScheme>
    <a:fontScheme name="Custom 2">
      <a:majorFont>
        <a:latin typeface="Gotham Rounded Medium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4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 Pāmu Farms of NZ.potx" id="{67CF5119-AA81-4FCB-B5A9-231E2764452B}" vid="{DDB6CBEB-3EB3-402A-8713-19F0E8908DD0}"/>
    </a:ext>
  </a:extLst>
</a:theme>
</file>

<file path=ppt/theme/theme2.xml><?xml version="1.0" encoding="utf-8"?>
<a:theme xmlns:a="http://schemas.openxmlformats.org/drawingml/2006/main" name="1_Pamu template with logos">
  <a:themeElements>
    <a:clrScheme name="Pāmu ">
      <a:dk1>
        <a:srgbClr val="00263E"/>
      </a:dk1>
      <a:lt1>
        <a:srgbClr val="F3ECE0"/>
      </a:lt1>
      <a:dk2>
        <a:srgbClr val="06513C"/>
      </a:dk2>
      <a:lt2>
        <a:srgbClr val="F3ECE0"/>
      </a:lt2>
      <a:accent1>
        <a:srgbClr val="89A84F"/>
      </a:accent1>
      <a:accent2>
        <a:srgbClr val="8BBFA3"/>
      </a:accent2>
      <a:accent3>
        <a:srgbClr val="82B9C5"/>
      </a:accent3>
      <a:accent4>
        <a:srgbClr val="F0B323"/>
      </a:accent4>
      <a:accent5>
        <a:srgbClr val="E85D46"/>
      </a:accent5>
      <a:accent6>
        <a:srgbClr val="647F9A"/>
      </a:accent6>
      <a:hlink>
        <a:srgbClr val="97D5EB"/>
      </a:hlink>
      <a:folHlink>
        <a:srgbClr val="97D5EB"/>
      </a:folHlink>
    </a:clrScheme>
    <a:fontScheme name="Pamu">
      <a:majorFont>
        <a:latin typeface="Gotham Rounded Medium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4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4 Pāmu Screen presentation_Master.pptx" id="{8C2FC30C-C651-453A-8D66-51ED289C7B8F}" vid="{1464694D-01A0-4B23-AA98-ABC7BBAC3962}"/>
    </a:ext>
  </a:extLst>
</a:theme>
</file>

<file path=ppt/theme/theme3.xml><?xml version="1.0" encoding="utf-8"?>
<a:theme xmlns:a="http://schemas.openxmlformats.org/drawingml/2006/main" name="2_Pamu template with logos">
  <a:themeElements>
    <a:clrScheme name="Custom 15">
      <a:dk1>
        <a:srgbClr val="00263E"/>
      </a:dk1>
      <a:lt1>
        <a:srgbClr val="FFFFFF"/>
      </a:lt1>
      <a:dk2>
        <a:srgbClr val="06513C"/>
      </a:dk2>
      <a:lt2>
        <a:srgbClr val="F3ECE0"/>
      </a:lt2>
      <a:accent1>
        <a:srgbClr val="3D3D3D"/>
      </a:accent1>
      <a:accent2>
        <a:srgbClr val="F0B323"/>
      </a:accent2>
      <a:accent3>
        <a:srgbClr val="89A84F"/>
      </a:accent3>
      <a:accent4>
        <a:srgbClr val="8BBFA3"/>
      </a:accent4>
      <a:accent5>
        <a:srgbClr val="82B9C5"/>
      </a:accent5>
      <a:accent6>
        <a:srgbClr val="E85D46"/>
      </a:accent6>
      <a:hlink>
        <a:srgbClr val="F0B323"/>
      </a:hlink>
      <a:folHlink>
        <a:srgbClr val="E85D4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4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 Pāmu Farms of NZ.potx" id="{67CF5119-AA81-4FCB-B5A9-231E2764452B}" vid="{DDB6CBEB-3EB3-402A-8713-19F0E8908D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2dc4a7-f285-4c27-8598-bb1670cc45a8">
      <Terms xmlns="http://schemas.microsoft.com/office/infopath/2007/PartnerControls"/>
    </lcf76f155ced4ddcb4097134ff3c332f>
    <TaxCatchAll xmlns="192eb87a-b308-409d-abfa-6bcccc1798c1" xsi:nil="true"/>
    <SharedWithUsers xmlns="192eb87a-b308-409d-abfa-6bcccc1798c1">
      <UserInfo>
        <DisplayName>Carla Le Roux</DisplayName>
        <AccountId>1448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9B38A4CD874C48A59AC13BDAC690FD" ma:contentTypeVersion="21" ma:contentTypeDescription="Create a new document." ma:contentTypeScope="" ma:versionID="2252022da46715b87de92a663be381d1">
  <xsd:schema xmlns:xsd="http://www.w3.org/2001/XMLSchema" xmlns:xs="http://www.w3.org/2001/XMLSchema" xmlns:p="http://schemas.microsoft.com/office/2006/metadata/properties" xmlns:ns2="512dc4a7-f285-4c27-8598-bb1670cc45a8" xmlns:ns3="192eb87a-b308-409d-abfa-6bcccc1798c1" targetNamespace="http://schemas.microsoft.com/office/2006/metadata/properties" ma:root="true" ma:fieldsID="20a06893fa1821363954b18cf6cbc9b1" ns2:_="" ns3:_="">
    <xsd:import namespace="512dc4a7-f285-4c27-8598-bb1670cc45a8"/>
    <xsd:import namespace="192eb87a-b308-409d-abfa-6bcccc1798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2dc4a7-f285-4c27-8598-bb1670cc45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c40a6a1-b2ec-4187-9dba-e0d37ec6fd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eb87a-b308-409d-abfa-6bcccc1798c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5ec334-2b54-46d6-a775-d0831307ecc7}" ma:internalName="TaxCatchAll" ma:showField="CatchAllData" ma:web="192eb87a-b308-409d-abfa-6bcccc1798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551D9F-AB4D-4BEB-9697-8D12CC981FC5}">
  <ds:schemaRefs>
    <ds:schemaRef ds:uri="192eb87a-b308-409d-abfa-6bcccc1798c1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512dc4a7-f285-4c27-8598-bb1670cc45a8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990E7E5-F175-48DC-AA24-0E1EA725EF18}"/>
</file>

<file path=customXml/itemProps3.xml><?xml version="1.0" encoding="utf-8"?>
<ds:datastoreItem xmlns:ds="http://schemas.openxmlformats.org/officeDocument/2006/customXml" ds:itemID="{7C92A2CE-CBEF-4E85-AC5C-C9ED361993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PowerPoint-Template-Pāmu-Farms-of-NZ</Template>
  <TotalTime>3999</TotalTime>
  <Words>1823</Words>
  <Application>Microsoft Office PowerPoint</Application>
  <PresentationFormat>A4 Paper (210x297 mm)</PresentationFormat>
  <Paragraphs>365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Gotham Bold</vt:lpstr>
      <vt:lpstr>Gotham Medium</vt:lpstr>
      <vt:lpstr>Gotham Rounded Bold</vt:lpstr>
      <vt:lpstr>Gotham Rounded Medium</vt:lpstr>
      <vt:lpstr>Halis GR Bold</vt:lpstr>
      <vt:lpstr>Times New Roman</vt:lpstr>
      <vt:lpstr>Pamu template with logos</vt:lpstr>
      <vt:lpstr>1_Pamu template with logos</vt:lpstr>
      <vt:lpstr>2_Pamu template with logos</vt:lpstr>
      <vt:lpstr>Weka Farm Open Day Dairy Beef Integration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 </vt:lpstr>
      <vt:lpstr>PowerPoint Presentation</vt:lpstr>
      <vt:lpstr>PowerPoint Presentation</vt:lpstr>
      <vt:lpstr>PowerPoint Presentation</vt:lpstr>
      <vt:lpstr>Calf rearing at scale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Terri Anderson</dc:creator>
  <cp:lastModifiedBy>Terri Anderson</cp:lastModifiedBy>
  <cp:revision>1</cp:revision>
  <cp:lastPrinted>2025-04-13T20:50:11Z</cp:lastPrinted>
  <dcterms:created xsi:type="dcterms:W3CDTF">2025-04-11T02:14:11Z</dcterms:created>
  <dcterms:modified xsi:type="dcterms:W3CDTF">2025-11-05T03:12:00Z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2014-09-15T00:00:00Z</vt:filetime>
  </property>
  <property fmtid="{D5CDD505-2E9C-101B-9397-08002B2CF9AE}" pid="3" name="LastSaved">
    <vt:filetime>2014-09-15T00:00:00Z</vt:filetime>
  </property>
  <property fmtid="{D5CDD505-2E9C-101B-9397-08002B2CF9AE}" pid="4" name="ContentTypeId">
    <vt:lpwstr>0x010100379B38A4CD874C48A59AC13BDAC690FD</vt:lpwstr>
  </property>
  <property fmtid="{D5CDD505-2E9C-101B-9397-08002B2CF9AE}" pid="5" name="Order">
    <vt:r8>30800</vt:r8>
  </property>
  <property fmtid="{D5CDD505-2E9C-101B-9397-08002B2CF9AE}" pid="6" name="MediaServiceImageTags">
    <vt:lpwstr/>
  </property>
</Properties>
</file>